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807" r:id="rId2"/>
    <p:sldId id="855" r:id="rId3"/>
    <p:sldId id="917" r:id="rId4"/>
    <p:sldId id="1129" r:id="rId5"/>
    <p:sldId id="817" r:id="rId6"/>
    <p:sldId id="958" r:id="rId7"/>
    <p:sldId id="284" r:id="rId8"/>
    <p:sldId id="286" r:id="rId9"/>
    <p:sldId id="259" r:id="rId10"/>
    <p:sldId id="281" r:id="rId11"/>
    <p:sldId id="263" r:id="rId12"/>
    <p:sldId id="285" r:id="rId13"/>
    <p:sldId id="265" r:id="rId14"/>
    <p:sldId id="269" r:id="rId15"/>
    <p:sldId id="266" r:id="rId16"/>
    <p:sldId id="270" r:id="rId17"/>
    <p:sldId id="661" r:id="rId18"/>
    <p:sldId id="277" r:id="rId19"/>
    <p:sldId id="273" r:id="rId20"/>
    <p:sldId id="274" r:id="rId21"/>
    <p:sldId id="289" r:id="rId22"/>
    <p:sldId id="276" r:id="rId23"/>
    <p:sldId id="287" r:id="rId24"/>
    <p:sldId id="288" r:id="rId25"/>
    <p:sldId id="1127" r:id="rId26"/>
    <p:sldId id="1070" r:id="rId27"/>
    <p:sldId id="1112" r:id="rId28"/>
    <p:sldId id="1133" r:id="rId29"/>
    <p:sldId id="1099" r:id="rId30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E1"/>
    <a:srgbClr val="FF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4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18DE4-91D7-4C2A-9BE2-98D5C5F959AB}" type="datetimeFigureOut">
              <a:rPr lang="es-CL" smtClean="0"/>
              <a:t>27-05-2021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6C438-D73F-4EBA-9AB5-CA549CAF4D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4754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1F979-A73D-40D8-9D1C-AA93F4C52C46}" type="slidenum">
              <a:rPr lang="es-EC" smtClean="0"/>
              <a:pPr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4418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458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971987-BDE2-4D20-B46A-B8C422F795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5CBC38-F8B4-4523-9BF9-43E6D7E32B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D674AE-1575-4ED7-B04B-399CEE6C7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A75C-86E7-49E3-A545-746C6494F017}" type="datetimeFigureOut">
              <a:rPr lang="es-CL" smtClean="0"/>
              <a:t>27-05-2021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F8CDC5-93D5-4D7D-8999-25F65BD52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06C231-547A-4EBC-9C3C-1AC218DFD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1E61-5891-48BD-AC2E-7A82C62186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0313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C22295-4298-4836-BCC1-9371283D4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37CC6B1-B6D5-4A9D-B3F6-B933DFF309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403D79-AE88-45B8-98CB-B53D82CA6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A75C-86E7-49E3-A545-746C6494F017}" type="datetimeFigureOut">
              <a:rPr lang="es-CL" smtClean="0"/>
              <a:t>27-05-2021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79B176-3336-4CB7-9CC8-5D53DFF8E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AC2DBC-09C1-4E96-865E-57DD3A30D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1E61-5891-48BD-AC2E-7A82C62186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87855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4A0DBA8-C97D-47EA-94C3-FCD2B076A5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546591-E47F-46E1-B629-3B9470AF58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75BB08-A935-48BE-B5CB-3EEA22F70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A75C-86E7-49E3-A545-746C6494F017}" type="datetimeFigureOut">
              <a:rPr lang="es-CL" smtClean="0"/>
              <a:t>27-05-2021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F0B351-3A3E-49E9-BCB2-0C90D550A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975632-649F-4137-BA5B-1DA5269EC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1E61-5891-48BD-AC2E-7A82C62186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1354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4F2E83FF-F4ED-43F9-9C8D-4F9A69D3C9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CD31AC28-E979-42DF-9C83-42A7C10380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1BA5EAA8-A4DA-4F26-BC4B-A9199D03C8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24DD-1A50-4C5F-96EC-1A2ADC7E25CE}" type="slidenum">
              <a:rPr lang="en-US" altLang="es-EC"/>
              <a:pPr>
                <a:defRPr/>
              </a:pPr>
              <a:t>‹Nº›</a:t>
            </a:fld>
            <a:endParaRPr lang="en-US" altLang="es-EC"/>
          </a:p>
        </p:txBody>
      </p:sp>
    </p:spTree>
    <p:extLst>
      <p:ext uri="{BB962C8B-B14F-4D97-AF65-F5344CB8AC3E}">
        <p14:creationId xmlns:p14="http://schemas.microsoft.com/office/powerpoint/2010/main" val="390891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97BCB6-AABC-4D43-AB9B-34364C614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266C05-B290-4958-B595-CFDBD115C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E58AF8-C1BC-41B6-A307-4271D7BD2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A75C-86E7-49E3-A545-746C6494F017}" type="datetimeFigureOut">
              <a:rPr lang="es-CL" smtClean="0"/>
              <a:t>27-05-2021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098813-B95E-4602-8064-7ACBA278B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E20BE0-5FD5-46E3-AF9D-F92940ECC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1E61-5891-48BD-AC2E-7A82C62186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4024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F4ACCE-F42A-48C2-BB67-C9518A0C8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300354-8E74-46EC-BB5F-37F0483B5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FBEBAA-6803-4077-B64A-7DBB9951F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A75C-86E7-49E3-A545-746C6494F017}" type="datetimeFigureOut">
              <a:rPr lang="es-CL" smtClean="0"/>
              <a:t>27-05-2021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297A70-9C02-4D32-ADBC-65DD76032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7549BA-0483-4B11-8A17-A4809E41C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1E61-5891-48BD-AC2E-7A82C62186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8217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46E583-C0F5-4617-BF91-6A7A18D54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062F7D-5D3D-46C2-ADAE-FDE3DB81CA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E7975B0-672E-4D7D-85F7-8010C8130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7EEFE6-FBC7-4D25-8407-77268FEB2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A75C-86E7-49E3-A545-746C6494F017}" type="datetimeFigureOut">
              <a:rPr lang="es-CL" smtClean="0"/>
              <a:t>27-05-2021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63D0AF-3570-4FE4-90DE-D1F485DE4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2AD7E9-440F-4781-A622-DD3CFFF24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1E61-5891-48BD-AC2E-7A82C62186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328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EF04A1-56DF-49CB-84B6-B1B69ED1A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E269DF-1B9D-4A41-B909-A0A7B100D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BAD8964-21B3-4E90-9541-C0576D2C7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FED8490-6C52-45E5-8C27-30F06EE6C9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F3D3CEC-2C17-4F46-9A25-A810DBBB8E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CF48D49-F867-48F4-BA6E-782E9D544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A75C-86E7-49E3-A545-746C6494F017}" type="datetimeFigureOut">
              <a:rPr lang="es-CL" smtClean="0"/>
              <a:t>27-05-2021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AC29DEA-BF74-4E7F-9FDD-72F390B8A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CB193EE-7F8C-4E38-9EC4-7A263E208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1E61-5891-48BD-AC2E-7A82C62186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0232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4EAD40-D484-4628-9EF9-24AD2139B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85C7A9-55AF-419A-9F0F-0A2B5F0BB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A75C-86E7-49E3-A545-746C6494F017}" type="datetimeFigureOut">
              <a:rPr lang="es-CL" smtClean="0"/>
              <a:t>27-05-2021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B28F1B9-928F-4056-AE21-08E3A4C8D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25D6BA8-3856-4CB1-A96F-3BE6736FD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1E61-5891-48BD-AC2E-7A82C62186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27907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1BD5092-0132-4438-A3AA-2AF61D659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A75C-86E7-49E3-A545-746C6494F017}" type="datetimeFigureOut">
              <a:rPr lang="es-CL" smtClean="0"/>
              <a:t>27-05-2021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CF11D73-FC92-4CBD-960B-191E11D4F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00EB5E7-D757-441E-9D37-80C889A78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1E61-5891-48BD-AC2E-7A82C62186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7849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1E52B4-538D-4F60-B157-FF5EDE949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B76A50-0AC0-4227-B534-84F2EF6C4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0FAA588-3CCC-4BA2-BBA6-754D66CFB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0A5B8F4-374E-4348-8A3C-8ADDCD614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A75C-86E7-49E3-A545-746C6494F017}" type="datetimeFigureOut">
              <a:rPr lang="es-CL" smtClean="0"/>
              <a:t>27-05-2021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A355E7-B627-4F5F-8AA3-3A975CF20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45F9DD1-4E8E-4F2D-A7FC-C12B923FF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1E61-5891-48BD-AC2E-7A82C62186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0841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5A0B03-851C-4EED-8F92-14196E43C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C3AC504-9BF9-4C5E-9AF1-9AF0555A26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CAE9B88-18F8-474A-9E2C-F36D4F3B5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93F911-5C49-4FEE-B3EC-D0A3E0B47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A75C-86E7-49E3-A545-746C6494F017}" type="datetimeFigureOut">
              <a:rPr lang="es-CL" smtClean="0"/>
              <a:t>27-05-2021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EBB6151-CB01-4CC3-BD87-58ED06FF3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679798-B4A6-4F49-B63E-4F35FF42D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1E61-5891-48BD-AC2E-7A82C62186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7180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4048E5C-8E34-4F89-9911-D3FC3C94D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48B6E3-613A-4030-8639-82CAC31F1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92733A-220D-4494-A978-E9BF6FF34C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6A75C-86E7-49E3-A545-746C6494F017}" type="datetimeFigureOut">
              <a:rPr lang="es-CL" smtClean="0"/>
              <a:t>27-05-2021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996326-45B2-4A49-961A-9C23DAE214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9BC50B-12DB-4D24-97D1-627B0D9FF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E1E61-5891-48BD-AC2E-7A82C62186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70348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8">
            <a:extLst>
              <a:ext uri="{FF2B5EF4-FFF2-40B4-BE49-F238E27FC236}">
                <a16:creationId xmlns:a16="http://schemas.microsoft.com/office/drawing/2014/main" id="{AC4535EE-584B-46AA-895E-3BED94A04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69070" y="929244"/>
            <a:ext cx="5853859" cy="499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015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6675" y="917017"/>
            <a:ext cx="7163836" cy="132665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s-EC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PRIMER RESPONDEDOR</a:t>
            </a:r>
            <a:br>
              <a:rPr lang="es-EC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C" sz="4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IMPORTANCIA</a:t>
            </a:r>
            <a:endParaRPr lang="es-EC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3856DFE-B754-4CB8-AA42-CC67AEB5202E}"/>
              </a:ext>
            </a:extLst>
          </p:cNvPr>
          <p:cNvSpPr/>
          <p:nvPr/>
        </p:nvSpPr>
        <p:spPr>
          <a:xfrm>
            <a:off x="837092" y="3665428"/>
            <a:ext cx="8258030" cy="18978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chemeClr val="tx2"/>
                </a:solidFill>
              </a:rPr>
              <a:t>Es la persona regularmente interrogada y/o entrevistada.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chemeClr val="tx2"/>
                </a:solidFill>
              </a:rPr>
              <a:t>En muchos casos, tiene la posición única de dar criterios de valor importantes para la investigación.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chemeClr val="tx2"/>
                </a:solidFill>
              </a:rPr>
              <a:t>Está presente en la escena, en las primeras instancias del fuego.</a:t>
            </a:r>
          </a:p>
          <a:p>
            <a:pPr marL="34290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s-EC" sz="2000" dirty="0">
              <a:solidFill>
                <a:schemeClr val="tx2"/>
              </a:solidFill>
            </a:endParaRPr>
          </a:p>
          <a:p>
            <a:pPr marL="34290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s-EC" sz="2000" dirty="0">
              <a:solidFill>
                <a:schemeClr val="tx2"/>
              </a:solidFill>
            </a:endParaRPr>
          </a:p>
          <a:p>
            <a:pPr marL="34290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s-EC" sz="2000" dirty="0">
              <a:solidFill>
                <a:schemeClr val="tx2"/>
              </a:solidFill>
            </a:endParaRPr>
          </a:p>
          <a:p>
            <a:pPr marL="34290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s-EC" sz="2000" dirty="0">
              <a:solidFill>
                <a:schemeClr val="tx2"/>
              </a:solidFill>
            </a:endParaRPr>
          </a:p>
        </p:txBody>
      </p:sp>
      <p:pic>
        <p:nvPicPr>
          <p:cNvPr id="5" name="Imagen 4" descr="Imagen que contiene persona, exterior, parado, casco&#10;&#10;Descripción generada automáticamente">
            <a:extLst>
              <a:ext uri="{FF2B5EF4-FFF2-40B4-BE49-F238E27FC236}">
                <a16:creationId xmlns:a16="http://schemas.microsoft.com/office/drawing/2014/main" id="{80403F00-84C9-4EEF-B2BA-13B980D511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0206" y="901482"/>
            <a:ext cx="2317173" cy="2684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2658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 txBox="1">
            <a:spLocks/>
          </p:cNvSpPr>
          <p:nvPr/>
        </p:nvSpPr>
        <p:spPr>
          <a:xfrm>
            <a:off x="1030074" y="2581202"/>
            <a:ext cx="8649407" cy="2576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ES"/>
            </a:defPPr>
            <a:lvl1pPr marL="342900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200" dirty="0"/>
              <a:t>  FUEGO</a:t>
            </a:r>
          </a:p>
          <a:p>
            <a:r>
              <a:rPr lang="es-EC" sz="3200" dirty="0"/>
              <a:t>  PERSONAS</a:t>
            </a:r>
          </a:p>
          <a:p>
            <a:r>
              <a:rPr lang="es-EC" sz="3200" dirty="0"/>
              <a:t>  TÁCTICAS DE COMBATE Y ACCESOS</a:t>
            </a:r>
          </a:p>
          <a:p>
            <a:r>
              <a:rPr lang="es-EC" sz="3200" dirty="0"/>
              <a:t>  CONDICIONES ANÓMALAS</a:t>
            </a:r>
          </a:p>
          <a:p>
            <a:endParaRPr lang="es-EC" sz="3200" dirty="0"/>
          </a:p>
        </p:txBody>
      </p:sp>
      <p:pic>
        <p:nvPicPr>
          <p:cNvPr id="1026" name="Picture 2" descr="Fuego, De Emergencia, Rescate, Lucha Contra Incend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38" y="852390"/>
            <a:ext cx="3460469" cy="2589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828342" y="839055"/>
            <a:ext cx="4526436" cy="71744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s-EC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CRITERIOS</a:t>
            </a:r>
          </a:p>
        </p:txBody>
      </p:sp>
    </p:spTree>
    <p:extLst>
      <p:ext uri="{BB962C8B-B14F-4D97-AF65-F5344CB8AC3E}">
        <p14:creationId xmlns:p14="http://schemas.microsoft.com/office/powerpoint/2010/main" val="3787744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20002182">
            <a:off x="1169531" y="2851221"/>
            <a:ext cx="4934880" cy="71744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s-EC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OBSERVAR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 rot="20002182">
            <a:off x="6249562" y="2608276"/>
            <a:ext cx="5621013" cy="7174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7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/>
              <a:t>PRESERVAR</a:t>
            </a:r>
          </a:p>
        </p:txBody>
      </p:sp>
    </p:spTree>
    <p:extLst>
      <p:ext uri="{BB962C8B-B14F-4D97-AF65-F5344CB8AC3E}">
        <p14:creationId xmlns:p14="http://schemas.microsoft.com/office/powerpoint/2010/main" val="297318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observar incendio">
            <a:extLst>
              <a:ext uri="{FF2B5EF4-FFF2-40B4-BE49-F238E27FC236}">
                <a16:creationId xmlns:a16="http://schemas.microsoft.com/office/drawing/2014/main" id="{B0718EF0-4EAA-42C0-9EEA-3DBA9FD454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08136" y="415763"/>
            <a:ext cx="8188542" cy="13273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CL" sz="72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observar</a:t>
            </a:r>
          </a:p>
        </p:txBody>
      </p:sp>
    </p:spTree>
    <p:extLst>
      <p:ext uri="{BB962C8B-B14F-4D97-AF65-F5344CB8AC3E}">
        <p14:creationId xmlns:p14="http://schemas.microsoft.com/office/powerpoint/2010/main" val="3617463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938746" y="2641491"/>
            <a:ext cx="417275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Comportamiento y características del fuego y del humo, altura de llamas, explosiones, olores, etc.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2691662" y="2543643"/>
            <a:ext cx="7652857" cy="1762008"/>
            <a:chOff x="1414913" y="1851182"/>
            <a:chExt cx="10219069" cy="2288319"/>
          </a:xfrm>
        </p:grpSpPr>
        <p:sp>
          <p:nvSpPr>
            <p:cNvPr id="5" name="Rectángulo 4"/>
            <p:cNvSpPr/>
            <p:nvPr/>
          </p:nvSpPr>
          <p:spPr>
            <a:xfrm>
              <a:off x="1414913" y="3497104"/>
              <a:ext cx="1750318" cy="642397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Rectángulo 5"/>
            <p:cNvSpPr/>
            <p:nvPr/>
          </p:nvSpPr>
          <p:spPr>
            <a:xfrm>
              <a:off x="5376897" y="1851182"/>
              <a:ext cx="6257085" cy="174202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8" name="Conector recto de flecha 7"/>
          <p:cNvCxnSpPr>
            <a:stCxn id="5" idx="3"/>
            <a:endCxn id="6" idx="1"/>
          </p:cNvCxnSpPr>
          <p:nvPr/>
        </p:nvCxnSpPr>
        <p:spPr>
          <a:xfrm flipV="1">
            <a:off x="4002440" y="3214323"/>
            <a:ext cx="1656273" cy="844005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:a16="http://schemas.microsoft.com/office/drawing/2014/main" id="{CF56ABD3-477F-4FEC-BFCE-DF7697487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447" y="1280698"/>
            <a:ext cx="8206257" cy="11134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s-EC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OBSERVAR</a:t>
            </a:r>
            <a:endParaRPr lang="es-EC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CA0E3784-5E06-4BD3-923F-6F5603E3794C}"/>
              </a:ext>
            </a:extLst>
          </p:cNvPr>
          <p:cNvSpPr txBox="1">
            <a:spLocks/>
          </p:cNvSpPr>
          <p:nvPr/>
        </p:nvSpPr>
        <p:spPr>
          <a:xfrm>
            <a:off x="2160351" y="3811005"/>
            <a:ext cx="6996722" cy="2304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ES"/>
            </a:defPPr>
            <a:lvl1pPr indent="0" algn="just">
              <a:spcBef>
                <a:spcPct val="20000"/>
              </a:spcBef>
              <a:buFont typeface="Arial"/>
              <a:buNone/>
              <a:defRPr sz="2400">
                <a:solidFill>
                  <a:schemeClr val="tx2"/>
                </a:solidFill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514350" indent="-514350">
              <a:buFont typeface="+mj-lt"/>
              <a:buAutoNum type="arabicPeriod"/>
            </a:pPr>
            <a:r>
              <a:rPr lang="es-EC" sz="2800" b="1" i="1" dirty="0"/>
              <a:t>FUEGO</a:t>
            </a:r>
          </a:p>
          <a:p>
            <a:pPr marL="514350" indent="-514350">
              <a:buFont typeface="+mj-lt"/>
              <a:buAutoNum type="arabicPeriod"/>
            </a:pPr>
            <a:r>
              <a:rPr lang="es-EC" sz="28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PERSONAS</a:t>
            </a:r>
          </a:p>
          <a:p>
            <a:pPr marL="514350" indent="-514350">
              <a:buFont typeface="+mj-lt"/>
              <a:buAutoNum type="arabicPeriod"/>
            </a:pPr>
            <a:r>
              <a:rPr lang="es-EC" sz="28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TÁCTICAS DE COMBATE Y ACCESOS</a:t>
            </a:r>
          </a:p>
          <a:p>
            <a:pPr marL="514350" indent="-514350">
              <a:buFont typeface="+mj-lt"/>
              <a:buAutoNum type="arabicPeriod"/>
            </a:pPr>
            <a:r>
              <a:rPr lang="es-EC" sz="28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CONDICIONES ANÓMALAS</a:t>
            </a:r>
          </a:p>
          <a:p>
            <a:pPr marL="514350" indent="-514350">
              <a:buFont typeface="+mj-lt"/>
              <a:buAutoNum type="arabicPeriod"/>
            </a:pPr>
            <a:endParaRPr lang="es-EC" sz="2800" b="1" i="1" dirty="0"/>
          </a:p>
        </p:txBody>
      </p:sp>
    </p:spTree>
    <p:extLst>
      <p:ext uri="{BB962C8B-B14F-4D97-AF65-F5344CB8AC3E}">
        <p14:creationId xmlns:p14="http://schemas.microsoft.com/office/powerpoint/2010/main" val="2364411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914085" y="2471075"/>
            <a:ext cx="417275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Testigos, propietarios, victimas, personas de la multitud, personas abandonando la escena, etc.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2662806" y="2343485"/>
            <a:ext cx="7649986" cy="2151583"/>
            <a:chOff x="1316023" y="1306511"/>
            <a:chExt cx="10317959" cy="2813539"/>
          </a:xfrm>
        </p:grpSpPr>
        <p:sp>
          <p:nvSpPr>
            <p:cNvPr id="5" name="Rectángulo 4"/>
            <p:cNvSpPr/>
            <p:nvPr/>
          </p:nvSpPr>
          <p:spPr>
            <a:xfrm>
              <a:off x="1316023" y="3543274"/>
              <a:ext cx="2411916" cy="576776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Rectángulo 5"/>
            <p:cNvSpPr/>
            <p:nvPr/>
          </p:nvSpPr>
          <p:spPr>
            <a:xfrm>
              <a:off x="5376897" y="1306511"/>
              <a:ext cx="6257085" cy="1722201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8" name="Conector recto de flecha 7"/>
          <p:cNvCxnSpPr>
            <a:stCxn id="5" idx="3"/>
            <a:endCxn id="6" idx="1"/>
          </p:cNvCxnSpPr>
          <p:nvPr/>
        </p:nvCxnSpPr>
        <p:spPr>
          <a:xfrm flipV="1">
            <a:off x="4451059" y="3001990"/>
            <a:ext cx="1222578" cy="1272541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5EA2498B-09D2-4EEA-99A0-F9738D549A2B}"/>
              </a:ext>
            </a:extLst>
          </p:cNvPr>
          <p:cNvSpPr txBox="1">
            <a:spLocks/>
          </p:cNvSpPr>
          <p:nvPr/>
        </p:nvSpPr>
        <p:spPr>
          <a:xfrm>
            <a:off x="2135690" y="3512999"/>
            <a:ext cx="6996722" cy="2304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ES"/>
            </a:defPPr>
            <a:lvl1pPr indent="0" algn="just">
              <a:spcBef>
                <a:spcPct val="20000"/>
              </a:spcBef>
              <a:buFont typeface="Arial"/>
              <a:buNone/>
              <a:defRPr sz="2400">
                <a:solidFill>
                  <a:schemeClr val="tx2"/>
                </a:solidFill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514350" indent="-514350">
              <a:buFont typeface="+mj-lt"/>
              <a:buAutoNum type="arabicPeriod"/>
            </a:pPr>
            <a:r>
              <a:rPr lang="es-EC" sz="28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FUEGO</a:t>
            </a:r>
          </a:p>
          <a:p>
            <a:pPr marL="514350" indent="-514350">
              <a:buFont typeface="+mj-lt"/>
              <a:buAutoNum type="arabicPeriod"/>
            </a:pPr>
            <a:r>
              <a:rPr lang="es-EC" sz="2800" b="1" i="1" dirty="0"/>
              <a:t>PERSONAS</a:t>
            </a:r>
          </a:p>
          <a:p>
            <a:pPr marL="514350" indent="-514350">
              <a:buFont typeface="+mj-lt"/>
              <a:buAutoNum type="arabicPeriod"/>
            </a:pPr>
            <a:r>
              <a:rPr lang="es-EC" sz="28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TÁCTICAS DE COMBATE Y ACCESOS</a:t>
            </a:r>
          </a:p>
          <a:p>
            <a:pPr marL="514350" indent="-514350">
              <a:buFont typeface="+mj-lt"/>
              <a:buAutoNum type="arabicPeriod"/>
            </a:pPr>
            <a:r>
              <a:rPr lang="es-EC" sz="28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CONDICIONES ANÓMALAS</a:t>
            </a:r>
          </a:p>
          <a:p>
            <a:pPr marL="514350" indent="-514350">
              <a:buFont typeface="+mj-lt"/>
              <a:buAutoNum type="arabicPeriod"/>
            </a:pPr>
            <a:endParaRPr lang="es-EC" sz="2800" b="1" i="1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A3DF4F23-5F06-4024-81A5-BEFBA16D4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447" y="1280698"/>
            <a:ext cx="8206257" cy="11134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s-EC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OBSERVAR</a:t>
            </a:r>
            <a:endParaRPr lang="es-EC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4494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889316" y="1434915"/>
            <a:ext cx="431004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Información sobre las acciones de extinción que tienen incidencia en el sitio del punto de origen.</a:t>
            </a:r>
          </a:p>
          <a:p>
            <a:pPr algn="just"/>
            <a:r>
              <a:rPr lang="es-EC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Estado de puertas, ventanas, condiciones al llegar, condiciones particulares, etc.</a:t>
            </a:r>
          </a:p>
          <a:p>
            <a:pPr algn="just"/>
            <a:endParaRPr lang="es-EC" sz="2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600179" y="4492347"/>
            <a:ext cx="5988991" cy="527105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3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624205" y="1250062"/>
            <a:ext cx="4692814" cy="2390798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3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Conector recto de flecha 7"/>
          <p:cNvCxnSpPr>
            <a:endCxn id="6" idx="2"/>
          </p:cNvCxnSpPr>
          <p:nvPr/>
        </p:nvCxnSpPr>
        <p:spPr>
          <a:xfrm flipV="1">
            <a:off x="5465376" y="3640860"/>
            <a:ext cx="2505237" cy="851486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ED42B5B8-48FD-44E3-8C82-EA2C3B70E2E0}"/>
              </a:ext>
            </a:extLst>
          </p:cNvPr>
          <p:cNvSpPr txBox="1">
            <a:spLocks/>
          </p:cNvSpPr>
          <p:nvPr/>
        </p:nvSpPr>
        <p:spPr>
          <a:xfrm>
            <a:off x="2135690" y="3512999"/>
            <a:ext cx="6996722" cy="2304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ES"/>
            </a:defPPr>
            <a:lvl1pPr indent="0" algn="just">
              <a:spcBef>
                <a:spcPct val="20000"/>
              </a:spcBef>
              <a:buFont typeface="Arial"/>
              <a:buNone/>
              <a:defRPr sz="2400">
                <a:solidFill>
                  <a:schemeClr val="tx2"/>
                </a:solidFill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514350" indent="-514350">
              <a:buFont typeface="+mj-lt"/>
              <a:buAutoNum type="arabicPeriod"/>
            </a:pPr>
            <a:r>
              <a:rPr lang="es-EC" sz="28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FUEGO</a:t>
            </a:r>
          </a:p>
          <a:p>
            <a:pPr marL="514350" indent="-514350">
              <a:buFont typeface="+mj-lt"/>
              <a:buAutoNum type="arabicPeriod"/>
            </a:pPr>
            <a:r>
              <a:rPr lang="es-EC" sz="28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PERSONAS</a:t>
            </a:r>
          </a:p>
          <a:p>
            <a:pPr marL="514350" indent="-514350">
              <a:buFont typeface="+mj-lt"/>
              <a:buAutoNum type="arabicPeriod"/>
            </a:pPr>
            <a:r>
              <a:rPr lang="es-EC" sz="2800" b="1" i="1" dirty="0"/>
              <a:t>TÁCTICAS DE COMBATE Y ACCESOS</a:t>
            </a:r>
          </a:p>
          <a:p>
            <a:pPr marL="514350" indent="-514350">
              <a:buFont typeface="+mj-lt"/>
              <a:buAutoNum type="arabicPeriod"/>
            </a:pPr>
            <a:r>
              <a:rPr lang="es-EC" sz="28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CONDICIONES ANÓMALAS</a:t>
            </a:r>
          </a:p>
          <a:p>
            <a:pPr marL="514350" indent="-514350">
              <a:buFont typeface="+mj-lt"/>
              <a:buAutoNum type="arabicPeriod"/>
            </a:pPr>
            <a:endParaRPr lang="es-EC" sz="2800" b="1" i="1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5BAB2E70-EB93-457A-A523-6F999990A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447" y="1280698"/>
            <a:ext cx="8206257" cy="11134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s-EC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OBSERVAR</a:t>
            </a:r>
            <a:endParaRPr lang="es-EC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2876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124813" y="1731683"/>
            <a:ext cx="417275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Información sobre condiciones anómalas y/o fuera de lugar, vehículos, signos de robo, etc.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628371" y="5057225"/>
            <a:ext cx="4592973" cy="614857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3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864783" y="1613312"/>
            <a:ext cx="4692814" cy="1306517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3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Conector recto de flecha 7"/>
          <p:cNvCxnSpPr>
            <a:cxnSpLocks/>
          </p:cNvCxnSpPr>
          <p:nvPr/>
        </p:nvCxnSpPr>
        <p:spPr>
          <a:xfrm flipV="1">
            <a:off x="5151608" y="2919828"/>
            <a:ext cx="3290893" cy="2159084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F954C473-CAD6-4C70-8544-120E57805CBA}"/>
              </a:ext>
            </a:extLst>
          </p:cNvPr>
          <p:cNvSpPr txBox="1">
            <a:spLocks/>
          </p:cNvSpPr>
          <p:nvPr/>
        </p:nvSpPr>
        <p:spPr>
          <a:xfrm>
            <a:off x="2135690" y="3512999"/>
            <a:ext cx="6996722" cy="2304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ES"/>
            </a:defPPr>
            <a:lvl1pPr indent="0" algn="just">
              <a:spcBef>
                <a:spcPct val="20000"/>
              </a:spcBef>
              <a:buFont typeface="Arial"/>
              <a:buNone/>
              <a:defRPr sz="2400">
                <a:solidFill>
                  <a:schemeClr val="tx2"/>
                </a:solidFill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514350" indent="-514350">
              <a:buFont typeface="+mj-lt"/>
              <a:buAutoNum type="arabicPeriod"/>
            </a:pPr>
            <a:r>
              <a:rPr lang="es-EC" sz="28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FUEGO</a:t>
            </a:r>
          </a:p>
          <a:p>
            <a:pPr marL="514350" indent="-514350">
              <a:buFont typeface="+mj-lt"/>
              <a:buAutoNum type="arabicPeriod"/>
            </a:pPr>
            <a:r>
              <a:rPr lang="es-EC" sz="28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PERSONAS</a:t>
            </a:r>
          </a:p>
          <a:p>
            <a:pPr marL="514350" indent="-514350">
              <a:buFont typeface="+mj-lt"/>
              <a:buAutoNum type="arabicPeriod"/>
            </a:pPr>
            <a:r>
              <a:rPr lang="es-EC" sz="28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TÁCTICAS DE COMBATE Y ACCESOS</a:t>
            </a:r>
          </a:p>
          <a:p>
            <a:pPr marL="514350" indent="-514350">
              <a:buFont typeface="+mj-lt"/>
              <a:buAutoNum type="arabicPeriod"/>
            </a:pPr>
            <a:r>
              <a:rPr lang="es-EC" sz="2800" b="1" i="1" dirty="0"/>
              <a:t>CONDICIONES ANÓMALAS</a:t>
            </a:r>
          </a:p>
          <a:p>
            <a:pPr marL="514350" indent="-514350">
              <a:buFont typeface="+mj-lt"/>
              <a:buAutoNum type="arabicPeriod"/>
            </a:pPr>
            <a:endParaRPr lang="es-EC" sz="2800" b="1" i="1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61C35378-810B-4F37-802E-EEF385E50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447" y="1280698"/>
            <a:ext cx="8206257" cy="11134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s-EC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OBSERVAR</a:t>
            </a:r>
            <a:endParaRPr lang="es-EC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3357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n relacionada">
            <a:extLst>
              <a:ext uri="{FF2B5EF4-FFF2-40B4-BE49-F238E27FC236}">
                <a16:creationId xmlns:a16="http://schemas.microsoft.com/office/drawing/2014/main" id="{838BD16D-74BD-498E-8171-B3C0A7DE92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2940"/>
            <a:ext cx="12192000" cy="681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4696" y="3851031"/>
            <a:ext cx="8188542" cy="13273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s-CL" sz="96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preservar</a:t>
            </a:r>
          </a:p>
        </p:txBody>
      </p:sp>
    </p:spTree>
    <p:extLst>
      <p:ext uri="{BB962C8B-B14F-4D97-AF65-F5344CB8AC3E}">
        <p14:creationId xmlns:p14="http://schemas.microsoft.com/office/powerpoint/2010/main" val="977975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2511017" y="2245636"/>
            <a:ext cx="7738470" cy="1766294"/>
            <a:chOff x="1316022" y="1851182"/>
            <a:chExt cx="10317960" cy="2355058"/>
          </a:xfrm>
        </p:grpSpPr>
        <p:sp>
          <p:nvSpPr>
            <p:cNvPr id="5" name="Rectángulo 4"/>
            <p:cNvSpPr/>
            <p:nvPr/>
          </p:nvSpPr>
          <p:spPr>
            <a:xfrm>
              <a:off x="1316022" y="3488788"/>
              <a:ext cx="2510389" cy="71745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Rectángulo 5"/>
            <p:cNvSpPr/>
            <p:nvPr/>
          </p:nvSpPr>
          <p:spPr>
            <a:xfrm>
              <a:off x="5376897" y="1851182"/>
              <a:ext cx="6257085" cy="174202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CuadroTexto 6"/>
          <p:cNvSpPr txBox="1"/>
          <p:nvPr/>
        </p:nvSpPr>
        <p:spPr>
          <a:xfrm>
            <a:off x="5708073" y="2343485"/>
            <a:ext cx="437876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Utilizar técnicas no destructivas en la escena, evitar ventilaciones innecesarias.</a:t>
            </a:r>
          </a:p>
        </p:txBody>
      </p:sp>
      <p:cxnSp>
        <p:nvCxnSpPr>
          <p:cNvPr id="8" name="Conector recto de flecha 7"/>
          <p:cNvCxnSpPr>
            <a:stCxn id="5" idx="3"/>
            <a:endCxn id="6" idx="1"/>
          </p:cNvCxnSpPr>
          <p:nvPr/>
        </p:nvCxnSpPr>
        <p:spPr>
          <a:xfrm flipV="1">
            <a:off x="4393809" y="2898896"/>
            <a:ext cx="1162865" cy="843991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ítulo 1">
            <a:extLst>
              <a:ext uri="{FF2B5EF4-FFF2-40B4-BE49-F238E27FC236}">
                <a16:creationId xmlns:a16="http://schemas.microsoft.com/office/drawing/2014/main" id="{FDFC0104-43BF-462B-B7AE-81184B520591}"/>
              </a:ext>
            </a:extLst>
          </p:cNvPr>
          <p:cNvSpPr txBox="1">
            <a:spLocks/>
          </p:cNvSpPr>
          <p:nvPr/>
        </p:nvSpPr>
        <p:spPr>
          <a:xfrm>
            <a:off x="557696" y="1078324"/>
            <a:ext cx="8206257" cy="1113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6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/>
              <a:t>PRESERVAR</a:t>
            </a: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A9B976A5-4DFD-4459-8CCA-6DC6E2F63CA3}"/>
              </a:ext>
            </a:extLst>
          </p:cNvPr>
          <p:cNvSpPr txBox="1">
            <a:spLocks/>
          </p:cNvSpPr>
          <p:nvPr/>
        </p:nvSpPr>
        <p:spPr>
          <a:xfrm>
            <a:off x="2135690" y="3512999"/>
            <a:ext cx="6996722" cy="2304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ES"/>
            </a:defPPr>
            <a:lvl1pPr indent="0" algn="just">
              <a:spcBef>
                <a:spcPct val="20000"/>
              </a:spcBef>
              <a:buFont typeface="Arial"/>
              <a:buNone/>
              <a:defRPr sz="2400">
                <a:solidFill>
                  <a:schemeClr val="tx2"/>
                </a:solidFill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514350" indent="-514350">
              <a:buFont typeface="+mj-lt"/>
              <a:buAutoNum type="arabicPeriod"/>
            </a:pPr>
            <a:r>
              <a:rPr lang="es-EC" sz="2800" b="1" i="1" dirty="0"/>
              <a:t>FUEGO</a:t>
            </a:r>
          </a:p>
          <a:p>
            <a:pPr marL="514350" indent="-514350">
              <a:buFont typeface="+mj-lt"/>
              <a:buAutoNum type="arabicPeriod"/>
            </a:pPr>
            <a:r>
              <a:rPr lang="es-EC" sz="28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PERSONAS</a:t>
            </a:r>
          </a:p>
          <a:p>
            <a:pPr marL="514350" indent="-514350">
              <a:buFont typeface="+mj-lt"/>
              <a:buAutoNum type="arabicPeriod"/>
            </a:pPr>
            <a:r>
              <a:rPr lang="es-EC" sz="28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TÁCTICAS DE COMBATE Y ACCESOS</a:t>
            </a:r>
          </a:p>
          <a:p>
            <a:pPr marL="514350" indent="-514350">
              <a:buFont typeface="+mj-lt"/>
              <a:buAutoNum type="arabicPeriod"/>
            </a:pPr>
            <a:r>
              <a:rPr lang="es-EC" sz="28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CONDICIONES ANÓMALAS</a:t>
            </a:r>
          </a:p>
          <a:p>
            <a:pPr marL="514350" indent="-514350">
              <a:buFont typeface="+mj-lt"/>
              <a:buAutoNum type="arabicPeriod"/>
            </a:pPr>
            <a:endParaRPr lang="es-EC" sz="2800" b="1" i="1" dirty="0"/>
          </a:p>
        </p:txBody>
      </p:sp>
    </p:spTree>
    <p:extLst>
      <p:ext uri="{BB962C8B-B14F-4D97-AF65-F5344CB8AC3E}">
        <p14:creationId xmlns:p14="http://schemas.microsoft.com/office/powerpoint/2010/main" val="884289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6791050C-2837-4F22-864A-5FD3EFDDF9AE}"/>
              </a:ext>
            </a:extLst>
          </p:cNvPr>
          <p:cNvSpPr/>
          <p:nvPr/>
        </p:nvSpPr>
        <p:spPr>
          <a:xfrm>
            <a:off x="1" y="1"/>
            <a:ext cx="12191999" cy="885824"/>
          </a:xfrm>
          <a:prstGeom prst="rect">
            <a:avLst/>
          </a:prstGeom>
          <a:solidFill>
            <a:srgbClr val="002060"/>
          </a:solidFill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8BCE562E-1727-4E3C-BBCA-80F156D7C7C5}"/>
              </a:ext>
            </a:extLst>
          </p:cNvPr>
          <p:cNvCxnSpPr>
            <a:cxnSpLocks/>
          </p:cNvCxnSpPr>
          <p:nvPr/>
        </p:nvCxnSpPr>
        <p:spPr>
          <a:xfrm>
            <a:off x="0" y="745148"/>
            <a:ext cx="12192000" cy="0"/>
          </a:xfrm>
          <a:prstGeom prst="line">
            <a:avLst/>
          </a:prstGeom>
          <a:ln w="38100"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ítulo 1">
            <a:extLst>
              <a:ext uri="{FF2B5EF4-FFF2-40B4-BE49-F238E27FC236}">
                <a16:creationId xmlns:a16="http://schemas.microsoft.com/office/drawing/2014/main" id="{9B6929FD-3A47-470D-A8FD-30ED126D5884}"/>
              </a:ext>
            </a:extLst>
          </p:cNvPr>
          <p:cNvSpPr txBox="1">
            <a:spLocks/>
          </p:cNvSpPr>
          <p:nvPr/>
        </p:nvSpPr>
        <p:spPr>
          <a:xfrm>
            <a:off x="133350" y="149657"/>
            <a:ext cx="11925299" cy="45492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nada MN"/>
                <a:cs typeface="Kannada MN"/>
              </a:rPr>
              <a:t>DET Lautaro Internacional                                                                </a:t>
            </a:r>
            <a:r>
              <a:rPr lang="es-MX" sz="2400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nada MN"/>
                <a:cs typeface="Kannada MN"/>
              </a:rPr>
              <a:t>www.detlautaro.com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4A62D06-A9AC-4AF8-8171-2CEB9FF4A6C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41361" y="1727503"/>
            <a:ext cx="3320220" cy="2299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804A918A-CA07-48D4-86DA-B368F5C42512}"/>
              </a:ext>
            </a:extLst>
          </p:cNvPr>
          <p:cNvSpPr txBox="1">
            <a:spLocks/>
          </p:cNvSpPr>
          <p:nvPr/>
        </p:nvSpPr>
        <p:spPr>
          <a:xfrm>
            <a:off x="634513" y="4642275"/>
            <a:ext cx="11113438" cy="12270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PRIMERA RESPUESTA EN INVESTIGACIÓN</a:t>
            </a:r>
          </a:p>
          <a:p>
            <a:r>
              <a:rPr lang="es-MX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INCENDIOS Y EXPLOSIONES</a:t>
            </a:r>
          </a:p>
        </p:txBody>
      </p:sp>
    </p:spTree>
    <p:extLst>
      <p:ext uri="{BB962C8B-B14F-4D97-AF65-F5344CB8AC3E}">
        <p14:creationId xmlns:p14="http://schemas.microsoft.com/office/powerpoint/2010/main" val="1438046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566622" y="4087091"/>
            <a:ext cx="1984784" cy="359502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3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612279" y="1650206"/>
            <a:ext cx="4692814" cy="1877234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3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749637" y="1758821"/>
            <a:ext cx="437990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Durante la remoción, tener especial cuidado con “mover lo menos posible”. Tener especial cuidado con los cuerpos y objetos no acordes al entorno.</a:t>
            </a:r>
          </a:p>
        </p:txBody>
      </p:sp>
      <p:cxnSp>
        <p:nvCxnSpPr>
          <p:cNvPr id="8" name="Conector recto de flecha 7"/>
          <p:cNvCxnSpPr>
            <a:cxnSpLocks/>
            <a:stCxn id="5" idx="3"/>
            <a:endCxn id="6" idx="1"/>
          </p:cNvCxnSpPr>
          <p:nvPr/>
        </p:nvCxnSpPr>
        <p:spPr>
          <a:xfrm flipV="1">
            <a:off x="4551407" y="2588824"/>
            <a:ext cx="1060873" cy="1678019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72129B28-DFCC-4DDA-8546-56230DF8DCEC}"/>
              </a:ext>
            </a:extLst>
          </p:cNvPr>
          <p:cNvSpPr txBox="1">
            <a:spLocks/>
          </p:cNvSpPr>
          <p:nvPr/>
        </p:nvSpPr>
        <p:spPr>
          <a:xfrm>
            <a:off x="2135690" y="3512999"/>
            <a:ext cx="6996722" cy="2304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ES"/>
            </a:defPPr>
            <a:lvl1pPr indent="0" algn="just">
              <a:spcBef>
                <a:spcPct val="20000"/>
              </a:spcBef>
              <a:buFont typeface="Arial"/>
              <a:buNone/>
              <a:defRPr sz="2400">
                <a:solidFill>
                  <a:schemeClr val="tx2"/>
                </a:solidFill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514350" indent="-514350">
              <a:buFont typeface="+mj-lt"/>
              <a:buAutoNum type="arabicPeriod"/>
            </a:pPr>
            <a:r>
              <a:rPr lang="es-EC" sz="28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FUEGO</a:t>
            </a:r>
          </a:p>
          <a:p>
            <a:pPr marL="514350" indent="-514350">
              <a:buFont typeface="+mj-lt"/>
              <a:buAutoNum type="arabicPeriod"/>
            </a:pPr>
            <a:r>
              <a:rPr lang="es-EC" sz="2800" b="1" i="1" dirty="0"/>
              <a:t>PERSONAS</a:t>
            </a:r>
          </a:p>
          <a:p>
            <a:pPr marL="514350" indent="-514350">
              <a:buFont typeface="+mj-lt"/>
              <a:buAutoNum type="arabicPeriod"/>
            </a:pPr>
            <a:r>
              <a:rPr lang="es-EC" sz="28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TÁCTICAS DE COMBATE Y ACCESOS</a:t>
            </a:r>
          </a:p>
          <a:p>
            <a:pPr marL="514350" indent="-514350">
              <a:buFont typeface="+mj-lt"/>
              <a:buAutoNum type="arabicPeriod"/>
            </a:pPr>
            <a:r>
              <a:rPr lang="es-EC" sz="28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CONDICIONES ANÓMALAS</a:t>
            </a:r>
          </a:p>
          <a:p>
            <a:pPr marL="514350" indent="-514350">
              <a:buFont typeface="+mj-lt"/>
              <a:buAutoNum type="arabicPeriod"/>
            </a:pPr>
            <a:endParaRPr lang="es-EC" sz="2800" b="1" i="1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1B9C7672-9B7F-41AD-AABD-C35CC729ADEF}"/>
              </a:ext>
            </a:extLst>
          </p:cNvPr>
          <p:cNvSpPr txBox="1">
            <a:spLocks/>
          </p:cNvSpPr>
          <p:nvPr/>
        </p:nvSpPr>
        <p:spPr>
          <a:xfrm>
            <a:off x="557696" y="1078324"/>
            <a:ext cx="8206257" cy="1113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6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/>
              <a:t>PRESERVAR</a:t>
            </a:r>
          </a:p>
        </p:txBody>
      </p:sp>
    </p:spTree>
    <p:extLst>
      <p:ext uri="{BB962C8B-B14F-4D97-AF65-F5344CB8AC3E}">
        <p14:creationId xmlns:p14="http://schemas.microsoft.com/office/powerpoint/2010/main" val="3730171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625076" y="4495136"/>
            <a:ext cx="5917553" cy="527105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3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556673" y="1985963"/>
            <a:ext cx="4692814" cy="1566191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3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Conector recto de flecha 7"/>
          <p:cNvCxnSpPr>
            <a:cxnSpLocks/>
            <a:endCxn id="6" idx="2"/>
          </p:cNvCxnSpPr>
          <p:nvPr/>
        </p:nvCxnSpPr>
        <p:spPr>
          <a:xfrm flipV="1">
            <a:off x="5634052" y="3552153"/>
            <a:ext cx="2269029" cy="942982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5657873" y="2107546"/>
            <a:ext cx="459161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Usar chorros no destructivos, minimizar el uso de agua, remover el lugar lo menos posible, limitar la ventilación (DENTRO DE LO POSIBLE).</a:t>
            </a:r>
          </a:p>
          <a:p>
            <a:pPr algn="just"/>
            <a:endParaRPr lang="es-EC" sz="2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849E2803-7864-467C-B202-14D2C13C0945}"/>
              </a:ext>
            </a:extLst>
          </p:cNvPr>
          <p:cNvSpPr txBox="1">
            <a:spLocks/>
          </p:cNvSpPr>
          <p:nvPr/>
        </p:nvSpPr>
        <p:spPr>
          <a:xfrm>
            <a:off x="2135690" y="3512999"/>
            <a:ext cx="6996722" cy="2304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ES"/>
            </a:defPPr>
            <a:lvl1pPr indent="0" algn="just">
              <a:spcBef>
                <a:spcPct val="20000"/>
              </a:spcBef>
              <a:buFont typeface="Arial"/>
              <a:buNone/>
              <a:defRPr sz="2400">
                <a:solidFill>
                  <a:schemeClr val="tx2"/>
                </a:solidFill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514350" indent="-514350">
              <a:buFont typeface="+mj-lt"/>
              <a:buAutoNum type="arabicPeriod"/>
            </a:pPr>
            <a:r>
              <a:rPr lang="es-EC" sz="28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FUEGO</a:t>
            </a:r>
          </a:p>
          <a:p>
            <a:pPr marL="514350" indent="-514350">
              <a:buFont typeface="+mj-lt"/>
              <a:buAutoNum type="arabicPeriod"/>
            </a:pPr>
            <a:r>
              <a:rPr lang="es-EC" sz="28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PERSONAS</a:t>
            </a:r>
          </a:p>
          <a:p>
            <a:pPr marL="514350" indent="-514350">
              <a:buFont typeface="+mj-lt"/>
              <a:buAutoNum type="arabicPeriod"/>
            </a:pPr>
            <a:r>
              <a:rPr lang="es-EC" sz="2800" b="1" i="1" dirty="0"/>
              <a:t>TÁCTICAS DE COMBATE Y ACCESOS</a:t>
            </a:r>
          </a:p>
          <a:p>
            <a:pPr marL="514350" indent="-514350">
              <a:buFont typeface="+mj-lt"/>
              <a:buAutoNum type="arabicPeriod"/>
            </a:pPr>
            <a:r>
              <a:rPr lang="es-EC" sz="28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CONDICIONES ANÓMALAS</a:t>
            </a:r>
          </a:p>
          <a:p>
            <a:pPr marL="514350" indent="-514350">
              <a:buFont typeface="+mj-lt"/>
              <a:buAutoNum type="arabicPeriod"/>
            </a:pPr>
            <a:endParaRPr lang="es-EC" sz="2800" b="1" i="1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656056E7-CC4F-4B6E-AB82-BDB74E2E1B7E}"/>
              </a:ext>
            </a:extLst>
          </p:cNvPr>
          <p:cNvSpPr txBox="1">
            <a:spLocks/>
          </p:cNvSpPr>
          <p:nvPr/>
        </p:nvSpPr>
        <p:spPr>
          <a:xfrm>
            <a:off x="557696" y="1078324"/>
            <a:ext cx="8206257" cy="1113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6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/>
              <a:t>PRESERVAR</a:t>
            </a:r>
          </a:p>
        </p:txBody>
      </p:sp>
    </p:spTree>
    <p:extLst>
      <p:ext uri="{BB962C8B-B14F-4D97-AF65-F5344CB8AC3E}">
        <p14:creationId xmlns:p14="http://schemas.microsoft.com/office/powerpoint/2010/main" val="194986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576946" y="5029201"/>
            <a:ext cx="4128655" cy="601037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3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556673" y="2245637"/>
            <a:ext cx="4692814" cy="1306517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3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738814" y="2343485"/>
            <a:ext cx="434802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Toda documentación (fotos y videos, planos, notas, matriculas, nombres de testigos, </a:t>
            </a:r>
            <a:r>
              <a:rPr lang="es-EC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CELULARES</a:t>
            </a:r>
            <a:r>
              <a:rPr lang="es-EC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, etc.).</a:t>
            </a:r>
          </a:p>
        </p:txBody>
      </p:sp>
      <p:cxnSp>
        <p:nvCxnSpPr>
          <p:cNvPr id="8" name="Conector recto de flecha 7"/>
          <p:cNvCxnSpPr>
            <a:cxnSpLocks/>
            <a:stCxn id="5" idx="3"/>
            <a:endCxn id="6" idx="2"/>
          </p:cNvCxnSpPr>
          <p:nvPr/>
        </p:nvCxnSpPr>
        <p:spPr>
          <a:xfrm flipV="1">
            <a:off x="6705600" y="3552153"/>
            <a:ext cx="1197480" cy="1777566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CB725BAD-F046-4E63-BA1B-DE73FF67B297}"/>
              </a:ext>
            </a:extLst>
          </p:cNvPr>
          <p:cNvSpPr txBox="1">
            <a:spLocks/>
          </p:cNvSpPr>
          <p:nvPr/>
        </p:nvSpPr>
        <p:spPr>
          <a:xfrm>
            <a:off x="2135690" y="3512999"/>
            <a:ext cx="6996722" cy="2304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ES"/>
            </a:defPPr>
            <a:lvl1pPr indent="0" algn="just">
              <a:spcBef>
                <a:spcPct val="20000"/>
              </a:spcBef>
              <a:buFont typeface="Arial"/>
              <a:buNone/>
              <a:defRPr sz="2400">
                <a:solidFill>
                  <a:schemeClr val="tx2"/>
                </a:solidFill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514350" indent="-514350">
              <a:buFont typeface="+mj-lt"/>
              <a:buAutoNum type="arabicPeriod"/>
            </a:pPr>
            <a:r>
              <a:rPr lang="es-EC" sz="28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FUEGO</a:t>
            </a:r>
          </a:p>
          <a:p>
            <a:pPr marL="514350" indent="-514350">
              <a:buFont typeface="+mj-lt"/>
              <a:buAutoNum type="arabicPeriod"/>
            </a:pPr>
            <a:r>
              <a:rPr lang="es-EC" sz="28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PERSONAS</a:t>
            </a:r>
          </a:p>
          <a:p>
            <a:pPr marL="514350" indent="-514350">
              <a:buFont typeface="+mj-lt"/>
              <a:buAutoNum type="arabicPeriod"/>
            </a:pPr>
            <a:r>
              <a:rPr lang="es-EC" sz="28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TÁCTICAS DE COMBATE Y ACCESOS</a:t>
            </a:r>
          </a:p>
          <a:p>
            <a:pPr marL="514350" indent="-514350">
              <a:buFont typeface="+mj-lt"/>
              <a:buAutoNum type="arabicPeriod"/>
            </a:pPr>
            <a:r>
              <a:rPr lang="es-EC" sz="2800" b="1" i="1" dirty="0"/>
              <a:t>CONDICIONES ANÓMALAS</a:t>
            </a:r>
          </a:p>
          <a:p>
            <a:pPr marL="514350" indent="-514350">
              <a:buFont typeface="+mj-lt"/>
              <a:buAutoNum type="arabicPeriod"/>
            </a:pPr>
            <a:endParaRPr lang="es-EC" sz="2800" b="1" i="1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913EA510-3735-41B9-AEDD-32FBAEF75AD2}"/>
              </a:ext>
            </a:extLst>
          </p:cNvPr>
          <p:cNvSpPr txBox="1">
            <a:spLocks/>
          </p:cNvSpPr>
          <p:nvPr/>
        </p:nvSpPr>
        <p:spPr>
          <a:xfrm>
            <a:off x="557696" y="1078324"/>
            <a:ext cx="8206257" cy="1113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6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/>
              <a:t>PRESERVAR</a:t>
            </a:r>
          </a:p>
        </p:txBody>
      </p:sp>
    </p:spTree>
    <p:extLst>
      <p:ext uri="{BB962C8B-B14F-4D97-AF65-F5344CB8AC3E}">
        <p14:creationId xmlns:p14="http://schemas.microsoft.com/office/powerpoint/2010/main" val="3567750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6179" y="94475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s-EC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PUEDE HACER Y QUÉ NO?</a:t>
            </a:r>
          </a:p>
        </p:txBody>
      </p:sp>
      <p:pic>
        <p:nvPicPr>
          <p:cNvPr id="5122" name="Picture 2" descr="No Autorizado, Denegado, Prohibición, Prohibi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720" y="1793444"/>
            <a:ext cx="2256993" cy="225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748617" y="2677118"/>
            <a:ext cx="8229600" cy="197881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C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Antes de todo, </a:t>
            </a:r>
            <a:r>
              <a:rPr lang="es-EC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debe cumplir su cometido </a:t>
            </a:r>
            <a:r>
              <a:rPr lang="es-EC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ya lo explicamos. Pero en relación a la investigador se deja en claro que no es una persona autorizada a levantar pruebas, fijar indicios, detener personas, tomar declaraciones, etc.</a:t>
            </a:r>
          </a:p>
          <a:p>
            <a:pPr marL="0" indent="0" algn="just">
              <a:buNone/>
            </a:pPr>
            <a:r>
              <a:rPr lang="es-EC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embargo </a:t>
            </a:r>
            <a:r>
              <a:rPr lang="es-EC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potencialmente nuestro mejor testigo</a:t>
            </a:r>
            <a:r>
              <a:rPr lang="es-EC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9546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233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EC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¿PUEDE INVESTIGAR?</a:t>
            </a:r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1155586" y="2974170"/>
            <a:ext cx="9880827" cy="214680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C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NINGUNA MANERA</a:t>
            </a:r>
            <a:r>
              <a:rPr lang="es-EC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hablamos de personal que es crítico a la hora de investigar por su valioso aporte informativo, no por su incidencia directa en la investigación del hecho.</a:t>
            </a:r>
          </a:p>
        </p:txBody>
      </p:sp>
    </p:spTree>
    <p:extLst>
      <p:ext uri="{BB962C8B-B14F-4D97-AF65-F5344CB8AC3E}">
        <p14:creationId xmlns:p14="http://schemas.microsoft.com/office/powerpoint/2010/main" val="2448213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6157" y="2766218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EC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www.detlautaro.com/pr</a:t>
            </a:r>
          </a:p>
        </p:txBody>
      </p:sp>
    </p:spTree>
    <p:extLst>
      <p:ext uri="{BB962C8B-B14F-4D97-AF65-F5344CB8AC3E}">
        <p14:creationId xmlns:p14="http://schemas.microsoft.com/office/powerpoint/2010/main" val="3620439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6 Imagen" descr="emocion.gif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9"/>
          <a:stretch/>
        </p:blipFill>
        <p:spPr bwMode="auto">
          <a:xfrm>
            <a:off x="1895475" y="37978"/>
            <a:ext cx="10296525" cy="682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F3C2E33-15C4-413C-808A-8A5EE388CEE6}"/>
              </a:ext>
            </a:extLst>
          </p:cNvPr>
          <p:cNvSpPr/>
          <p:nvPr/>
        </p:nvSpPr>
        <p:spPr>
          <a:xfrm>
            <a:off x="153489" y="474677"/>
            <a:ext cx="4926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C" sz="3200" b="1" i="1" dirty="0">
                <a:solidFill>
                  <a:schemeClr val="bg1"/>
                </a:solidFill>
                <a:latin typeface="arial" panose="020B0604020202020204" pitchFamily="34" charset="0"/>
              </a:rPr>
              <a:t>Gracias por su atención.</a:t>
            </a:r>
            <a:endParaRPr lang="es-EC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617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0F3A18BF-EB4B-4DDF-9E91-B51389EED0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59891" y="5033257"/>
            <a:ext cx="2580014" cy="68236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s-EC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Síguenos…!!!</a:t>
            </a:r>
          </a:p>
        </p:txBody>
      </p:sp>
      <p:pic>
        <p:nvPicPr>
          <p:cNvPr id="64514" name="Picture 2">
            <a:extLst>
              <a:ext uri="{FF2B5EF4-FFF2-40B4-BE49-F238E27FC236}">
                <a16:creationId xmlns:a16="http://schemas.microsoft.com/office/drawing/2014/main" id="{07B5F7A5-EAC8-4B4B-B13D-8427D470FB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0900" y="869950"/>
            <a:ext cx="7532297" cy="511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8D44A146-B52E-4B6E-ACDB-3A4F69AD6D7C}"/>
              </a:ext>
            </a:extLst>
          </p:cNvPr>
          <p:cNvSpPr txBox="1">
            <a:spLocks noChangeArrowheads="1"/>
          </p:cNvSpPr>
          <p:nvPr/>
        </p:nvSpPr>
        <p:spPr>
          <a:xfrm>
            <a:off x="7124701" y="488925"/>
            <a:ext cx="4982226" cy="762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C" sz="4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www.detlautaro.com</a:t>
            </a:r>
          </a:p>
        </p:txBody>
      </p:sp>
    </p:spTree>
    <p:extLst>
      <p:ext uri="{BB962C8B-B14F-4D97-AF65-F5344CB8AC3E}">
        <p14:creationId xmlns:p14="http://schemas.microsoft.com/office/powerpoint/2010/main" val="1062063557"/>
      </p:ext>
    </p:extLst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6791050C-2837-4F22-864A-5FD3EFDDF9AE}"/>
              </a:ext>
            </a:extLst>
          </p:cNvPr>
          <p:cNvSpPr/>
          <p:nvPr/>
        </p:nvSpPr>
        <p:spPr>
          <a:xfrm>
            <a:off x="1" y="1"/>
            <a:ext cx="12191999" cy="885824"/>
          </a:xfrm>
          <a:prstGeom prst="rect">
            <a:avLst/>
          </a:prstGeom>
          <a:solidFill>
            <a:srgbClr val="002060"/>
          </a:solidFill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8BCE562E-1727-4E3C-BBCA-80F156D7C7C5}"/>
              </a:ext>
            </a:extLst>
          </p:cNvPr>
          <p:cNvCxnSpPr>
            <a:cxnSpLocks/>
          </p:cNvCxnSpPr>
          <p:nvPr/>
        </p:nvCxnSpPr>
        <p:spPr>
          <a:xfrm>
            <a:off x="0" y="745148"/>
            <a:ext cx="12192000" cy="0"/>
          </a:xfrm>
          <a:prstGeom prst="line">
            <a:avLst/>
          </a:prstGeom>
          <a:ln w="38100"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ítulo 1">
            <a:extLst>
              <a:ext uri="{FF2B5EF4-FFF2-40B4-BE49-F238E27FC236}">
                <a16:creationId xmlns:a16="http://schemas.microsoft.com/office/drawing/2014/main" id="{9B6929FD-3A47-470D-A8FD-30ED126D5884}"/>
              </a:ext>
            </a:extLst>
          </p:cNvPr>
          <p:cNvSpPr txBox="1">
            <a:spLocks/>
          </p:cNvSpPr>
          <p:nvPr/>
        </p:nvSpPr>
        <p:spPr>
          <a:xfrm>
            <a:off x="133350" y="149657"/>
            <a:ext cx="11925299" cy="45492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28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nada MN"/>
                <a:cs typeface="Kannada MN"/>
              </a:rPr>
              <a:t>DET Lautaro Internacional                                                                </a:t>
            </a:r>
            <a:r>
              <a:rPr lang="es-MX" sz="2400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nada MN"/>
                <a:cs typeface="Kannada MN"/>
              </a:rPr>
              <a:t>www.detlautaro.com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4A62D06-A9AC-4AF8-8171-2CEB9FF4A6C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41361" y="1727503"/>
            <a:ext cx="3320220" cy="2299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804A918A-CA07-48D4-86DA-B368F5C42512}"/>
              </a:ext>
            </a:extLst>
          </p:cNvPr>
          <p:cNvSpPr txBox="1">
            <a:spLocks/>
          </p:cNvSpPr>
          <p:nvPr/>
        </p:nvSpPr>
        <p:spPr>
          <a:xfrm>
            <a:off x="634513" y="4642275"/>
            <a:ext cx="11113438" cy="12270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PRIMERA RESPUESTA EN INVESTIGACIÓN</a:t>
            </a:r>
          </a:p>
          <a:p>
            <a:r>
              <a:rPr lang="es-MX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INCENDIOS Y EXPLOSIONES</a:t>
            </a:r>
          </a:p>
        </p:txBody>
      </p:sp>
    </p:spTree>
    <p:extLst>
      <p:ext uri="{BB962C8B-B14F-4D97-AF65-F5344CB8AC3E}">
        <p14:creationId xmlns:p14="http://schemas.microsoft.com/office/powerpoint/2010/main" val="37309572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8">
            <a:extLst>
              <a:ext uri="{FF2B5EF4-FFF2-40B4-BE49-F238E27FC236}">
                <a16:creationId xmlns:a16="http://schemas.microsoft.com/office/drawing/2014/main" id="{AC4535EE-584B-46AA-895E-3BED94A04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69070" y="929244"/>
            <a:ext cx="5853859" cy="499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506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Resultado de imagen para atencion">
            <a:extLst>
              <a:ext uri="{FF2B5EF4-FFF2-40B4-BE49-F238E27FC236}">
                <a16:creationId xmlns:a16="http://schemas.microsoft.com/office/drawing/2014/main" id="{AB00300B-C0CD-4607-8B45-1F46E2C96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536" y="259269"/>
            <a:ext cx="1162905" cy="101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esultado de imagen para via de evacuacion">
            <a:extLst>
              <a:ext uri="{FF2B5EF4-FFF2-40B4-BE49-F238E27FC236}">
                <a16:creationId xmlns:a16="http://schemas.microsoft.com/office/drawing/2014/main" id="{BD3CB4C1-FF20-487B-A38D-D734E8D21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2807">
            <a:off x="2257300" y="3346561"/>
            <a:ext cx="1871620" cy="2018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Resultado de imagen para indicaciones de evacuacion">
            <a:extLst>
              <a:ext uri="{FF2B5EF4-FFF2-40B4-BE49-F238E27FC236}">
                <a16:creationId xmlns:a16="http://schemas.microsoft.com/office/drawing/2014/main" id="{395A5DFE-0374-4339-910F-20070C706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2807">
            <a:off x="8297659" y="3440324"/>
            <a:ext cx="1813315" cy="18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Resultado de imagen para seguridad y evacuacion">
            <a:extLst>
              <a:ext uri="{FF2B5EF4-FFF2-40B4-BE49-F238E27FC236}">
                <a16:creationId xmlns:a16="http://schemas.microsoft.com/office/drawing/2014/main" id="{3CD840EE-7AD6-43F2-A7FA-9A3DCEC81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2807">
            <a:off x="4404467" y="3236144"/>
            <a:ext cx="1637667" cy="2313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Resultado de imagen para seguridad y evacuacion">
            <a:extLst>
              <a:ext uri="{FF2B5EF4-FFF2-40B4-BE49-F238E27FC236}">
                <a16:creationId xmlns:a16="http://schemas.microsoft.com/office/drawing/2014/main" id="{8CEC0D98-E97D-4B93-914E-BFEE40772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2807">
            <a:off x="6299015" y="3234953"/>
            <a:ext cx="1726249" cy="2313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1 Título">
            <a:extLst>
              <a:ext uri="{FF2B5EF4-FFF2-40B4-BE49-F238E27FC236}">
                <a16:creationId xmlns:a16="http://schemas.microsoft.com/office/drawing/2014/main" id="{8C391DF6-BC64-4784-A64E-502BD8B01ADE}"/>
              </a:ext>
            </a:extLst>
          </p:cNvPr>
          <p:cNvSpPr txBox="1">
            <a:spLocks/>
          </p:cNvSpPr>
          <p:nvPr/>
        </p:nvSpPr>
        <p:spPr bwMode="auto">
          <a:xfrm>
            <a:off x="1341445" y="1491261"/>
            <a:ext cx="9509109" cy="132343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pPr algn="ctr"/>
            <a:r>
              <a:rPr lang="es-EC" sz="4000" dirty="0">
                <a:solidFill>
                  <a:srgbClr val="00B050"/>
                </a:solidFill>
              </a:rPr>
              <a:t>INSTRUCCIONES DE </a:t>
            </a:r>
          </a:p>
          <a:p>
            <a:pPr algn="ctr"/>
            <a:r>
              <a:rPr lang="es-EC" sz="4000" dirty="0">
                <a:solidFill>
                  <a:srgbClr val="00B050"/>
                </a:solidFill>
              </a:rPr>
              <a:t>SEGURIDAD EN TRANSMISIÓN WEB</a:t>
            </a:r>
          </a:p>
        </p:txBody>
      </p:sp>
    </p:spTree>
    <p:extLst>
      <p:ext uri="{BB962C8B-B14F-4D97-AF65-F5344CB8AC3E}">
        <p14:creationId xmlns:p14="http://schemas.microsoft.com/office/powerpoint/2010/main" val="2648970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 Título">
            <a:extLst>
              <a:ext uri="{FF2B5EF4-FFF2-40B4-BE49-F238E27FC236}">
                <a16:creationId xmlns:a16="http://schemas.microsoft.com/office/drawing/2014/main" id="{8EADA91A-0B0F-4FE5-9F01-D64C5D1F1B3B}"/>
              </a:ext>
            </a:extLst>
          </p:cNvPr>
          <p:cNvSpPr txBox="1">
            <a:spLocks/>
          </p:cNvSpPr>
          <p:nvPr/>
        </p:nvSpPr>
        <p:spPr bwMode="auto">
          <a:xfrm>
            <a:off x="8047517" y="5472680"/>
            <a:ext cx="3462179" cy="40011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400" b="1">
                <a:solidFill>
                  <a:srgbClr val="C00000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es-EC" sz="2000" i="1" spc="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eterno ignorante:.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6517AC9-EEF2-482F-BA0D-6FEA9BB502C4}"/>
              </a:ext>
            </a:extLst>
          </p:cNvPr>
          <p:cNvSpPr/>
          <p:nvPr/>
        </p:nvSpPr>
        <p:spPr>
          <a:xfrm>
            <a:off x="1438029" y="1971770"/>
            <a:ext cx="45810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C" sz="3200" b="1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www.pirolisis.com</a:t>
            </a:r>
            <a:endParaRPr lang="es-CL" sz="3200" b="1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9792044-32BE-4DF4-943A-167CE29E8A3E}"/>
              </a:ext>
            </a:extLst>
          </p:cNvPr>
          <p:cNvSpPr/>
          <p:nvPr/>
        </p:nvSpPr>
        <p:spPr>
          <a:xfrm>
            <a:off x="718686" y="1237317"/>
            <a:ext cx="7059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Cap. Heriberto Luis Moreira Cornejo</a:t>
            </a:r>
          </a:p>
        </p:txBody>
      </p:sp>
      <p:pic>
        <p:nvPicPr>
          <p:cNvPr id="8" name="Imagen 7" descr="Una persona con un micrófono en la mano&#10;&#10;Descripción generada automáticamente con confianza media">
            <a:extLst>
              <a:ext uri="{FF2B5EF4-FFF2-40B4-BE49-F238E27FC236}">
                <a16:creationId xmlns:a16="http://schemas.microsoft.com/office/drawing/2014/main" id="{38BEB00B-2C7B-4394-8967-B2225CB45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450" y="3077203"/>
            <a:ext cx="2362207" cy="2261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78D5EC1-9F53-4F90-BB1D-86AB98D9B8D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36655" y="2901947"/>
            <a:ext cx="1602257" cy="1054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2594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0C34AC1-A0C0-47A4-BA4F-6C1ABDE9A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52750" y="358774"/>
            <a:ext cx="9486500" cy="6140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81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42FAFD62-AA02-46E5-8EA2-3082ADCAD8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34135" y="2119117"/>
            <a:ext cx="7261908" cy="130988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lang="es-EC" altLang="es-EC" sz="6000" b="1" cap="all" spc="-60" dirty="0">
                <a:solidFill>
                  <a:srgbClr val="C00000"/>
                </a:solidFill>
                <a:latin typeface="+mn-lt"/>
              </a:rPr>
              <a:t>PRIMERA RESPUESTA</a:t>
            </a:r>
            <a:endParaRPr lang="es-EC" altLang="es-EC" sz="6000" cap="all" spc="-6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8" name="Picture 2" descr="La imagen puede contener: una o varias personas, personas de pie, árbol y exterior">
            <a:extLst>
              <a:ext uri="{FF2B5EF4-FFF2-40B4-BE49-F238E27FC236}">
                <a16:creationId xmlns:a16="http://schemas.microsoft.com/office/drawing/2014/main" id="{BFF3943A-2A32-4EA4-B9A2-B823770D98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38" l="0" r="100000">
                        <a14:foregroundMark x1="27273" y1="86462" x2="32000" y2="86615"/>
                        <a14:foregroundMark x1="57455" y1="86000" x2="57455" y2="97077"/>
                        <a14:foregroundMark x1="57455" y1="97077" x2="62182" y2="86769"/>
                        <a14:foregroundMark x1="21091" y1="95692" x2="31636" y2="99385"/>
                        <a14:foregroundMark x1="68000" y1="99538" x2="68000" y2="99538"/>
                        <a14:foregroundMark x1="76364" y1="23077" x2="87273" y2="33077"/>
                        <a14:foregroundMark x1="88051" y1="32609" x2="80364" y2="25538"/>
                        <a14:backgroundMark x1="97091" y1="5231" x2="99636" y2="6769"/>
                        <a14:backgroundMark x1="97091" y1="5231" x2="75273" y2="308"/>
                        <a14:backgroundMark x1="71273" y1="0" x2="74909" y2="154"/>
                        <a14:backgroundMark x1="36000" y1="0" x2="23636" y2="1692"/>
                        <a14:backgroundMark x1="23636" y1="1846" x2="4727" y2="20000"/>
                        <a14:backgroundMark x1="88364" y1="14769" x2="95273" y2="28615"/>
                        <a14:backgroundMark x1="95273" y1="28615" x2="99636" y2="32000"/>
                        <a14:backgroundMark x1="78909" y1="48000" x2="80364" y2="49231"/>
                        <a14:backgroundMark x1="11273" y1="10154" x2="25818" y2="19077"/>
                        <a14:backgroundMark x1="77818" y1="9077" x2="66545" y2="17846"/>
                        <a14:backgroundMark x1="65091" y1="17385" x2="63636" y2="18154"/>
                        <a14:backgroundMark x1="25091" y1="38154" x2="25091" y2="38154"/>
                        <a14:backgroundMark x1="76000" y1="38769" x2="76000" y2="38769"/>
                        <a14:backgroundMark x1="47636" y1="73846" x2="47636" y2="73846"/>
                        <a14:backgroundMark x1="4000" y1="31385" x2="5091" y2="38154"/>
                        <a14:backgroundMark x1="86545" y1="9385" x2="52364" y2="1846"/>
                        <a14:backgroundMark x1="52364" y1="1846" x2="46909" y2="1231"/>
                        <a14:backgroundMark x1="9455" y1="27231" x2="7273" y2="31077"/>
                        <a14:backgroundMark x1="4364" y1="23846" x2="4727" y2="31538"/>
                        <a14:backgroundMark x1="14909" y1="18308" x2="4727" y2="34923"/>
                        <a14:backgroundMark x1="28000" y1="9538" x2="25818" y2="16615"/>
                        <a14:backgroundMark x1="94253" y1="31715" x2="98851" y2="402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8518" y="977776"/>
            <a:ext cx="2487787" cy="588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779206"/>
      </p:ext>
    </p:extLst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036" y="1030377"/>
            <a:ext cx="5912190" cy="3947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ángulo 2"/>
          <p:cNvSpPr/>
          <p:nvPr/>
        </p:nvSpPr>
        <p:spPr>
          <a:xfrm>
            <a:off x="5966689" y="2922963"/>
            <a:ext cx="6225311" cy="27189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685800" lvl="1" indent="-228600">
              <a:lnSpc>
                <a:spcPct val="90000"/>
              </a:lnSpc>
              <a:spcBef>
                <a:spcPts val="1000"/>
              </a:spcBef>
            </a:pPr>
            <a:r>
              <a:rPr lang="es-EC" sz="4400" b="1" cap="all" spc="-60" dirty="0">
                <a:solidFill>
                  <a:srgbClr val="C00000"/>
                </a:solidFill>
                <a:ea typeface="+mj-ea"/>
                <a:cs typeface="+mj-cs"/>
              </a:rPr>
              <a:t>	EL ROL DEL PRIMER RESPONDEDOR </a:t>
            </a:r>
            <a:br>
              <a:rPr lang="es-EC" sz="4400" b="1" cap="all" spc="-60" dirty="0">
                <a:solidFill>
                  <a:srgbClr val="C00000"/>
                </a:solidFill>
                <a:ea typeface="+mj-ea"/>
                <a:cs typeface="+mj-cs"/>
              </a:rPr>
            </a:br>
            <a:r>
              <a:rPr lang="es-EC" sz="4400" b="1" cap="all" spc="-60" dirty="0">
                <a:solidFill>
                  <a:srgbClr val="C00000"/>
                </a:solidFill>
                <a:ea typeface="+mj-ea"/>
                <a:cs typeface="+mj-cs"/>
              </a:rPr>
              <a:t>EN LA INVESTIGACIÓN DE INCENDIOS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8DCDFAD8-2B3A-433F-9DD4-C661316757D0}"/>
              </a:ext>
            </a:extLst>
          </p:cNvPr>
          <p:cNvSpPr txBox="1">
            <a:spLocks/>
          </p:cNvSpPr>
          <p:nvPr/>
        </p:nvSpPr>
        <p:spPr>
          <a:xfrm>
            <a:off x="2983345" y="5167513"/>
            <a:ext cx="6225310" cy="1177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291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9571" y="764745"/>
            <a:ext cx="7612856" cy="9941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s-EC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DEBE ACTUAR EL PR?</a:t>
            </a:r>
          </a:p>
        </p:txBody>
      </p:sp>
      <p:pic>
        <p:nvPicPr>
          <p:cNvPr id="4098" name="Picture 2" descr="Helicóptero, Helicóptero De Rescate, Adac, Amarill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12" y="2458042"/>
            <a:ext cx="1826023" cy="125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ombero, Formación, Incendio De Avión Simulado, Llama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6653" y="2290407"/>
            <a:ext cx="1609579" cy="178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édico De Guardia, Ambulancia, Helicóptero, De Resc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449" y="2290407"/>
            <a:ext cx="2463501" cy="163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olicia, Bogota, Antimotin, Swat, Fuerzas Especial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168" y="2370772"/>
            <a:ext cx="1898650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1342548" y="4720464"/>
            <a:ext cx="9506903" cy="137279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C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s-EC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ebe cumplir su cometido </a:t>
            </a:r>
            <a:r>
              <a:rPr lang="es-EC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sobre todo, se entiende que el primer respondedor no cumple la función de “Investigador de Incendios”, cumple funciones que son absolutamente distintas a la investigación como tal.</a:t>
            </a:r>
          </a:p>
        </p:txBody>
      </p:sp>
    </p:spTree>
    <p:extLst>
      <p:ext uri="{BB962C8B-B14F-4D97-AF65-F5344CB8AC3E}">
        <p14:creationId xmlns:p14="http://schemas.microsoft.com/office/powerpoint/2010/main" val="3228640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2696" y="2038484"/>
            <a:ext cx="8206257" cy="11134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s-EC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</a:t>
            </a:r>
            <a:endParaRPr lang="es-EC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63690" y="5163461"/>
            <a:ext cx="7864619" cy="81636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s-EC" sz="2400" b="1" dirty="0">
                <a:solidFill>
                  <a:schemeClr val="tx2"/>
                </a:solidFill>
              </a:rPr>
              <a:t>Ser apoyo, con sus acciones u omisiones, a la correcta Investigación Científica de Incendios y Explosiones.</a:t>
            </a:r>
          </a:p>
        </p:txBody>
      </p:sp>
      <p:pic>
        <p:nvPicPr>
          <p:cNvPr id="5122" name="Picture 2" descr="Imagen relacionada">
            <a:extLst>
              <a:ext uri="{FF2B5EF4-FFF2-40B4-BE49-F238E27FC236}">
                <a16:creationId xmlns:a16="http://schemas.microsoft.com/office/drawing/2014/main" id="{E0DAD3A8-1C85-471C-A8FD-E9E49F221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578" y="878179"/>
            <a:ext cx="4733642" cy="3286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9835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566</Words>
  <Application>Microsoft Office PowerPoint</Application>
  <PresentationFormat>Panorámica</PresentationFormat>
  <Paragraphs>92</Paragraphs>
  <Slides>29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7" baseType="lpstr">
      <vt:lpstr>arial</vt:lpstr>
      <vt:lpstr>arial</vt:lpstr>
      <vt:lpstr>Arial Black</vt:lpstr>
      <vt:lpstr>Calibri</vt:lpstr>
      <vt:lpstr>Calibri Light</vt:lpstr>
      <vt:lpstr>Candara</vt:lpstr>
      <vt:lpstr>Kannada MN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PRIMERA RESPUESTA</vt:lpstr>
      <vt:lpstr>Presentación de PowerPoint</vt:lpstr>
      <vt:lpstr>¿CÓMO DEBE ACTUAR EL PR?</vt:lpstr>
      <vt:lpstr>OBJETIVO</vt:lpstr>
      <vt:lpstr>EL PRIMER RESPONDEDOR IMPORTANCIA</vt:lpstr>
      <vt:lpstr>CRITERIOS</vt:lpstr>
      <vt:lpstr>OBSERVAR</vt:lpstr>
      <vt:lpstr>observar</vt:lpstr>
      <vt:lpstr>OBSERVAR</vt:lpstr>
      <vt:lpstr>OBSERVAR</vt:lpstr>
      <vt:lpstr>OBSERVAR</vt:lpstr>
      <vt:lpstr>OBSERVAR</vt:lpstr>
      <vt:lpstr>preservar</vt:lpstr>
      <vt:lpstr>Presentación de PowerPoint</vt:lpstr>
      <vt:lpstr>Presentación de PowerPoint</vt:lpstr>
      <vt:lpstr>Presentación de PowerPoint</vt:lpstr>
      <vt:lpstr>Presentación de PowerPoint</vt:lpstr>
      <vt:lpstr>¿QUÉ PUEDE HACER Y QUÉ NO?</vt:lpstr>
      <vt:lpstr>¿PUEDE INVESTIGAR?</vt:lpstr>
      <vt:lpstr>www.detlautaro.com/pr</vt:lpstr>
      <vt:lpstr>Presentación de PowerPoint</vt:lpstr>
      <vt:lpstr>Síguenos…!!!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Heriberto Moreira Cornejo</dc:creator>
  <cp:lastModifiedBy>Heriberto Moreira Cornejo</cp:lastModifiedBy>
  <cp:revision>20</cp:revision>
  <dcterms:created xsi:type="dcterms:W3CDTF">2021-01-18T09:02:34Z</dcterms:created>
  <dcterms:modified xsi:type="dcterms:W3CDTF">2021-05-28T02:31:25Z</dcterms:modified>
</cp:coreProperties>
</file>