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807" r:id="rId2"/>
    <p:sldId id="812" r:id="rId3"/>
    <p:sldId id="800" r:id="rId4"/>
    <p:sldId id="469" r:id="rId5"/>
    <p:sldId id="819" r:id="rId6"/>
    <p:sldId id="734" r:id="rId7"/>
    <p:sldId id="300" r:id="rId8"/>
    <p:sldId id="837" r:id="rId9"/>
    <p:sldId id="835" r:id="rId10"/>
    <p:sldId id="838" r:id="rId11"/>
    <p:sldId id="842" r:id="rId12"/>
    <p:sldId id="840" r:id="rId13"/>
    <p:sldId id="845" r:id="rId14"/>
    <p:sldId id="753" r:id="rId15"/>
    <p:sldId id="846" r:id="rId16"/>
    <p:sldId id="834" r:id="rId17"/>
    <p:sldId id="844" r:id="rId18"/>
    <p:sldId id="847" r:id="rId19"/>
    <p:sldId id="848" r:id="rId20"/>
    <p:sldId id="849" r:id="rId21"/>
    <p:sldId id="850" r:id="rId22"/>
    <p:sldId id="852" r:id="rId23"/>
    <p:sldId id="853" r:id="rId24"/>
    <p:sldId id="851" r:id="rId25"/>
    <p:sldId id="754" r:id="rId26"/>
    <p:sldId id="854" r:id="rId27"/>
    <p:sldId id="268" r:id="rId28"/>
    <p:sldId id="811" r:id="rId2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ASE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B2B"/>
    <a:srgbClr val="21BA0C"/>
    <a:srgbClr val="FD792F"/>
    <a:srgbClr val="F4D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6357" autoAdjust="0"/>
  </p:normalViewPr>
  <p:slideViewPr>
    <p:cSldViewPr snapToGrid="0" snapToObjects="1">
      <p:cViewPr>
        <p:scale>
          <a:sx n="81" d="100"/>
          <a:sy n="81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200" d="100"/>
        <a:sy n="200" d="100"/>
      </p:scale>
      <p:origin x="0" y="-22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2308-5BE0-3043-B998-EA0DC27C9EAD}" type="datetimeFigureOut">
              <a:rPr lang="es-ES_tradnl" smtClean="0"/>
              <a:t>30/03/2020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CDD48-3E23-9F4E-8653-1711757D4A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813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4AE557EB-EEBD-4686-A540-BBA656307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D6A654-349C-456A-B8A7-DBC7E7153223}" type="slidenum">
              <a:rPr lang="es-MX" altLang="en-US"/>
              <a:pPr>
                <a:spcBef>
                  <a:spcPct val="0"/>
                </a:spcBef>
              </a:pPr>
              <a:t>25</a:t>
            </a:fld>
            <a:endParaRPr lang="es-MX" altLang="en-US"/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xmlns="" id="{2AC4AE5D-6F4B-4671-9C92-FCE4F6F515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9" tIns="42200" rIns="84399" bIns="42200" anchor="b"/>
          <a:lstStyle>
            <a:lvl1pPr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119A49-9456-4E63-9728-6B0A665E8D01}" type="slidenum">
              <a:rPr lang="en-US" altLang="en-US" sz="11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xmlns="" id="{50799336-E7AC-4868-B65E-C27979170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xmlns="" id="{7364BBE8-4E9E-4ED2-BB58-7C3629572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9" tIns="42200" rIns="84399" bIns="42200"/>
          <a:lstStyle/>
          <a:p>
            <a:pPr eaLnBrk="1" hangingPunct="1"/>
            <a:r>
              <a:rPr lang="es-ES" altLang="en-US"/>
              <a:t>Los riesgos citados y los enfoques necesarios de control, deben discutirse en equipo, con la participación de los empleados. Las causas fundamentales deben ser identificadas.</a:t>
            </a:r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85230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6AB5-C4D5-5B4E-908B-F86F0434A14A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3202-760B-2A4D-B122-62E4E55AF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83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6AB5-C4D5-5B4E-908B-F86F0434A14A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3202-760B-2A4D-B122-62E4E55AF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53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6AB5-C4D5-5B4E-908B-F86F0434A14A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3202-760B-2A4D-B122-62E4E55AF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49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47ED6F80-7B9F-4120-9F8C-FF3D61E6D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A1D1AC45-1DD8-48EB-A741-8B0FCC4E1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B643D5FC-8493-4018-938D-602763376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51CE-4150-47E9-A563-4E93D374769C}" type="slidenum">
              <a:rPr lang="en-US" altLang="es-EC"/>
              <a:pPr>
                <a:defRPr/>
              </a:pPr>
              <a:t>‹Nº›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285977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6AB5-C4D5-5B4E-908B-F86F0434A14A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3202-760B-2A4D-B122-62E4E55AF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99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6AB5-C4D5-5B4E-908B-F86F0434A14A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3202-760B-2A4D-B122-62E4E55AF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44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6AB5-C4D5-5B4E-908B-F86F0434A14A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3202-760B-2A4D-B122-62E4E55AF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38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6AB5-C4D5-5B4E-908B-F86F0434A14A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3202-760B-2A4D-B122-62E4E55AF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83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6AB5-C4D5-5B4E-908B-F86F0434A14A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3202-760B-2A4D-B122-62E4E55AF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91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6AB5-C4D5-5B4E-908B-F86F0434A14A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3202-760B-2A4D-B122-62E4E55AF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67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6AB5-C4D5-5B4E-908B-F86F0434A14A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3202-760B-2A4D-B122-62E4E55AF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83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6AB5-C4D5-5B4E-908B-F86F0434A14A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3202-760B-2A4D-B122-62E4E55AF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13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B6AB5-C4D5-5B4E-908B-F86F0434A14A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3202-760B-2A4D-B122-62E4E55AF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1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8">
            <a:extLst>
              <a:ext uri="{FF2B5EF4-FFF2-40B4-BE49-F238E27FC236}">
                <a16:creationId xmlns:a16="http://schemas.microsoft.com/office/drawing/2014/main" xmlns="" id="{AC4535EE-584B-46AA-895E-3BED94A0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35079" y="997526"/>
            <a:ext cx="5673842" cy="50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0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8">
            <a:extLst>
              <a:ext uri="{FF2B5EF4-FFF2-40B4-BE49-F238E27FC236}">
                <a16:creationId xmlns:a16="http://schemas.microsoft.com/office/drawing/2014/main" xmlns="" id="{BD194C7E-168B-4BF4-AD55-8C86426E9AC9}"/>
              </a:ext>
            </a:extLst>
          </p:cNvPr>
          <p:cNvSpPr/>
          <p:nvPr/>
        </p:nvSpPr>
        <p:spPr>
          <a:xfrm>
            <a:off x="1" y="23446"/>
            <a:ext cx="9143998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EC" sz="32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Recomendaciones al ingreso de la zona del siniestro</a:t>
            </a:r>
            <a:endParaRPr lang="es-EC" sz="3200" b="1" kern="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F7B611-A24A-4B6E-B4A6-7004106E8D91}"/>
              </a:ext>
            </a:extLst>
          </p:cNvPr>
          <p:cNvSpPr txBox="1">
            <a:spLocks noChangeArrowheads="1"/>
          </p:cNvSpPr>
          <p:nvPr/>
        </p:nvSpPr>
        <p:spPr>
          <a:xfrm>
            <a:off x="691661" y="1674101"/>
            <a:ext cx="5662247" cy="38225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AR" altLang="es-EC" sz="2000" dirty="0" smtClean="0"/>
          </a:p>
          <a:p>
            <a:pPr algn="just"/>
            <a:r>
              <a:rPr lang="es-AR" altLang="es-EC" sz="2000" dirty="0" smtClean="0"/>
              <a:t>Aplicación mediante pulverizador de solución desinfectante que tiene </a:t>
            </a:r>
            <a:r>
              <a:rPr lang="es-AR" altLang="es-EC" sz="2000" dirty="0"/>
              <a:t>eficacia comprobada contra los virus dotados de </a:t>
            </a:r>
            <a:r>
              <a:rPr lang="es-AR" altLang="es-EC" sz="2000" dirty="0" smtClean="0"/>
              <a:t>cubierta: </a:t>
            </a:r>
            <a:endParaRPr lang="es-AR" altLang="es-EC" sz="2000" dirty="0"/>
          </a:p>
          <a:p>
            <a:pPr lvl="1" algn="just"/>
            <a:r>
              <a:rPr lang="es-AR" altLang="es-EC" sz="1600" dirty="0" smtClean="0"/>
              <a:t>Cloro</a:t>
            </a:r>
          </a:p>
          <a:p>
            <a:pPr lvl="1" algn="just"/>
            <a:r>
              <a:rPr lang="es-AR" altLang="es-EC" sz="1600" dirty="0" smtClean="0"/>
              <a:t>Alcohol</a:t>
            </a:r>
          </a:p>
          <a:p>
            <a:pPr lvl="1" algn="just"/>
            <a:r>
              <a:rPr lang="es-AR" altLang="es-EC" sz="1600" dirty="0"/>
              <a:t>P</a:t>
            </a:r>
            <a:r>
              <a:rPr lang="es-AR" altLang="es-EC" sz="1600" dirty="0" smtClean="0"/>
              <a:t>eróxido </a:t>
            </a:r>
            <a:r>
              <a:rPr lang="es-AR" altLang="es-EC" sz="1600" dirty="0"/>
              <a:t>de </a:t>
            </a:r>
            <a:r>
              <a:rPr lang="es-AR" altLang="es-EC" sz="1600" dirty="0" smtClean="0"/>
              <a:t>hidrógeno</a:t>
            </a:r>
          </a:p>
          <a:p>
            <a:pPr lvl="1" algn="just"/>
            <a:r>
              <a:rPr lang="es-AR" altLang="es-EC" sz="1600" dirty="0"/>
              <a:t>C</a:t>
            </a:r>
            <a:r>
              <a:rPr lang="es-AR" altLang="es-EC" sz="1600" dirty="0" smtClean="0"/>
              <a:t>ompuestos </a:t>
            </a:r>
            <a:r>
              <a:rPr lang="es-AR" altLang="es-EC" sz="1600" dirty="0"/>
              <a:t>de amonio cuaternario </a:t>
            </a:r>
          </a:p>
          <a:p>
            <a:pPr lvl="1" algn="just"/>
            <a:r>
              <a:rPr lang="es-AR" altLang="es-EC" sz="1600" dirty="0" smtClean="0"/>
              <a:t>Productos </a:t>
            </a:r>
            <a:r>
              <a:rPr lang="es-AR" altLang="es-EC" sz="1600" dirty="0"/>
              <a:t>fenólicos.  </a:t>
            </a:r>
            <a:endParaRPr lang="es-AR" altLang="es-EC" sz="1600" dirty="0" smtClean="0"/>
          </a:p>
          <a:p>
            <a:pPr marL="457200" lvl="1" indent="0" algn="just">
              <a:buNone/>
            </a:pPr>
            <a:endParaRPr lang="es-AR" altLang="es-EC" sz="1600" dirty="0" smtClean="0"/>
          </a:p>
          <a:p>
            <a:pPr marL="457200" lvl="1" indent="0" algn="just">
              <a:buNone/>
            </a:pPr>
            <a:endParaRPr lang="es-AR" altLang="es-EC" sz="1600" dirty="0"/>
          </a:p>
          <a:p>
            <a:pPr algn="just"/>
            <a:r>
              <a:rPr lang="es-AR" altLang="es-EC" sz="2000" dirty="0" smtClean="0"/>
              <a:t>Objetivo: </a:t>
            </a:r>
            <a:r>
              <a:rPr lang="es-AR" altLang="es-EC" sz="2000" b="1" i="1" dirty="0" smtClean="0"/>
              <a:t>bajar la carga viral</a:t>
            </a:r>
          </a:p>
        </p:txBody>
      </p:sp>
    </p:spTree>
    <p:extLst>
      <p:ext uri="{BB962C8B-B14F-4D97-AF65-F5344CB8AC3E}">
        <p14:creationId xmlns:p14="http://schemas.microsoft.com/office/powerpoint/2010/main" val="26543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8">
            <a:extLst>
              <a:ext uri="{FF2B5EF4-FFF2-40B4-BE49-F238E27FC236}">
                <a16:creationId xmlns:a16="http://schemas.microsoft.com/office/drawing/2014/main" xmlns="" id="{BD194C7E-168B-4BF4-AD55-8C86426E9AC9}"/>
              </a:ext>
            </a:extLst>
          </p:cNvPr>
          <p:cNvSpPr/>
          <p:nvPr/>
        </p:nvSpPr>
        <p:spPr>
          <a:xfrm>
            <a:off x="1" y="23446"/>
            <a:ext cx="9143998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EC" sz="32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Recomendaciones al manipular al óbito</a:t>
            </a:r>
            <a:endParaRPr lang="es-EC" sz="3200" b="1" kern="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F7B611-A24A-4B6E-B4A6-7004106E8D91}"/>
              </a:ext>
            </a:extLst>
          </p:cNvPr>
          <p:cNvSpPr txBox="1">
            <a:spLocks noChangeArrowheads="1"/>
          </p:cNvSpPr>
          <p:nvPr/>
        </p:nvSpPr>
        <p:spPr>
          <a:xfrm>
            <a:off x="597876" y="1404470"/>
            <a:ext cx="8264770" cy="50413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AR" altLang="es-EC" sz="2000" dirty="0" smtClean="0"/>
          </a:p>
          <a:p>
            <a:pPr algn="just"/>
            <a:r>
              <a:rPr lang="es-AR" altLang="es-EC" sz="2000" dirty="0"/>
              <a:t> </a:t>
            </a:r>
            <a:r>
              <a:rPr lang="es-AR" altLang="es-EC" sz="2000" dirty="0" smtClean="0"/>
              <a:t>Introducir en un bolsa </a:t>
            </a:r>
            <a:r>
              <a:rPr lang="es-AR" altLang="es-EC" sz="2000" dirty="0"/>
              <a:t>plástica </a:t>
            </a:r>
            <a:r>
              <a:rPr lang="es-AR" altLang="es-EC" sz="2000" dirty="0" smtClean="0"/>
              <a:t>con identificación de material infectocontagioso</a:t>
            </a:r>
          </a:p>
          <a:p>
            <a:pPr marL="0" indent="0" algn="just">
              <a:buNone/>
            </a:pPr>
            <a:endParaRPr lang="es-AR" altLang="es-EC" sz="2000" dirty="0"/>
          </a:p>
          <a:p>
            <a:pPr algn="just"/>
            <a:r>
              <a:rPr lang="es-AR" altLang="es-EC" sz="2000" dirty="0" smtClean="0"/>
              <a:t>Características de bolsa plástica:</a:t>
            </a:r>
          </a:p>
          <a:p>
            <a:pPr lvl="1" algn="just"/>
            <a:r>
              <a:rPr lang="es-AR" altLang="es-EC" sz="1600" dirty="0" smtClean="0"/>
              <a:t>de </a:t>
            </a:r>
            <a:r>
              <a:rPr lang="es-AR" altLang="es-EC" sz="1600" dirty="0"/>
              <a:t>alta densidad, impermeable y con cierre </a:t>
            </a:r>
            <a:r>
              <a:rPr lang="es-AR" altLang="es-EC" sz="1600" dirty="0" smtClean="0"/>
              <a:t>hermético </a:t>
            </a:r>
          </a:p>
          <a:p>
            <a:pPr lvl="1" algn="just"/>
            <a:r>
              <a:rPr lang="es-AR" altLang="es-EC" sz="1600" dirty="0" smtClean="0"/>
              <a:t>Resistencia </a:t>
            </a:r>
            <a:r>
              <a:rPr lang="es-AR" altLang="es-EC" sz="1600" dirty="0"/>
              <a:t>a la presión de los gases en su interior, estanqueidad e impermeabilidad</a:t>
            </a:r>
            <a:r>
              <a:rPr lang="es-AR" altLang="es-EC" sz="1600" dirty="0" smtClean="0"/>
              <a:t>.</a:t>
            </a:r>
          </a:p>
          <a:p>
            <a:pPr marL="457200" lvl="1" indent="0" algn="just">
              <a:buNone/>
            </a:pPr>
            <a:r>
              <a:rPr lang="es-AR" altLang="es-EC" sz="1600" dirty="0" smtClean="0"/>
              <a:t> </a:t>
            </a:r>
          </a:p>
          <a:p>
            <a:pPr algn="just"/>
            <a:r>
              <a:rPr lang="es-AR" altLang="es-EC" sz="2000" dirty="0" smtClean="0"/>
              <a:t>La introducción de la víctima </a:t>
            </a:r>
            <a:r>
              <a:rPr lang="es-AR" altLang="es-EC" sz="2000" dirty="0"/>
              <a:t>en la </a:t>
            </a:r>
            <a:r>
              <a:rPr lang="es-AR" altLang="es-EC" sz="2000" dirty="0" smtClean="0"/>
              <a:t>bolsa, </a:t>
            </a:r>
            <a:r>
              <a:rPr lang="es-AR" altLang="es-EC" sz="2000" dirty="0"/>
              <a:t>se debe realizar dentro de la propia habitación de aislamiento. </a:t>
            </a:r>
            <a:endParaRPr lang="es-AR" altLang="es-EC" sz="2000" dirty="0" smtClean="0"/>
          </a:p>
          <a:p>
            <a:pPr marL="0" indent="0" algn="just">
              <a:buNone/>
            </a:pPr>
            <a:endParaRPr lang="es-AR" altLang="es-EC" sz="2000" dirty="0"/>
          </a:p>
          <a:p>
            <a:pPr algn="just"/>
            <a:r>
              <a:rPr lang="es-AR" altLang="es-EC" sz="2000" dirty="0"/>
              <a:t>U</a:t>
            </a:r>
            <a:r>
              <a:rPr lang="es-AR" altLang="es-EC" sz="2000" dirty="0" smtClean="0"/>
              <a:t>na </a:t>
            </a:r>
            <a:r>
              <a:rPr lang="es-AR" altLang="es-EC" sz="2000" dirty="0"/>
              <a:t>vez cerrada y con el cadáver en su interior, se deberá pulverizar con desinfectante de uso hospitalario o con una solución de hipoclorito sódico que contenga 5.000 ppm de cloro activo (dilución 1:10 de una lejía con concentración 40-50 gr/litro preparada recientemente).</a:t>
            </a:r>
            <a:endParaRPr lang="es-AR" altLang="es-EC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232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8">
            <a:extLst>
              <a:ext uri="{FF2B5EF4-FFF2-40B4-BE49-F238E27FC236}">
                <a16:creationId xmlns:a16="http://schemas.microsoft.com/office/drawing/2014/main" xmlns="" id="{BD194C7E-168B-4BF4-AD55-8C86426E9AC9}"/>
              </a:ext>
            </a:extLst>
          </p:cNvPr>
          <p:cNvSpPr/>
          <p:nvPr/>
        </p:nvSpPr>
        <p:spPr>
          <a:xfrm>
            <a:off x="1" y="23446"/>
            <a:ext cx="9143998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EC" sz="32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RECOMENDACIONES: POSTERIOR AL MANEJO DE CADÁVERES EN CASO DE COVID-19 </a:t>
            </a:r>
            <a:endParaRPr lang="es-EC" sz="3200" b="1" kern="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F7B611-A24A-4B6E-B4A6-7004106E8D91}"/>
              </a:ext>
            </a:extLst>
          </p:cNvPr>
          <p:cNvSpPr txBox="1">
            <a:spLocks noChangeArrowheads="1"/>
          </p:cNvSpPr>
          <p:nvPr/>
        </p:nvSpPr>
        <p:spPr>
          <a:xfrm>
            <a:off x="691661" y="1228624"/>
            <a:ext cx="5662247" cy="53984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AR" altLang="es-EC" sz="2000" dirty="0" smtClean="0"/>
          </a:p>
          <a:p>
            <a:pPr algn="just"/>
            <a:r>
              <a:rPr lang="es-AR" altLang="es-EC" sz="2000" dirty="0" smtClean="0"/>
              <a:t>Retirarse Equipo </a:t>
            </a:r>
            <a:r>
              <a:rPr lang="es-AR" altLang="es-EC" sz="2000" dirty="0"/>
              <a:t> </a:t>
            </a:r>
            <a:r>
              <a:rPr lang="es-AR" altLang="es-EC" sz="2000" dirty="0" smtClean="0"/>
              <a:t>de Protección Individual en espacio abierto (recomendable al aire libre)</a:t>
            </a:r>
          </a:p>
          <a:p>
            <a:pPr algn="just"/>
            <a:r>
              <a:rPr lang="es-AR" altLang="es-EC" sz="2000" dirty="0" smtClean="0"/>
              <a:t>Lavarse las manos con </a:t>
            </a:r>
            <a:r>
              <a:rPr lang="es-AR" altLang="es-EC" sz="2000" b="1" i="1" dirty="0" smtClean="0"/>
              <a:t>AGUA Y JABÓN</a:t>
            </a:r>
            <a:endParaRPr lang="es-AR" altLang="es-EC" sz="2000" b="1" dirty="0" smtClean="0"/>
          </a:p>
          <a:p>
            <a:pPr algn="just"/>
            <a:r>
              <a:rPr lang="es-AR" altLang="es-EC" sz="2000" dirty="0" smtClean="0"/>
              <a:t>Limpieza y Desinfección de:</a:t>
            </a:r>
          </a:p>
          <a:p>
            <a:pPr lvl="1" algn="just"/>
            <a:r>
              <a:rPr lang="es-AR" altLang="es-EC" sz="1600" dirty="0" smtClean="0"/>
              <a:t> SCBA</a:t>
            </a:r>
          </a:p>
          <a:p>
            <a:pPr lvl="1" algn="just"/>
            <a:r>
              <a:rPr lang="es-AR" altLang="es-EC" sz="1600" dirty="0" smtClean="0"/>
              <a:t>Instrumentos y/o accesorios utilizados (hacha, barra </a:t>
            </a:r>
            <a:r>
              <a:rPr lang="es-AR" altLang="es-EC" sz="1600" dirty="0" err="1" smtClean="0"/>
              <a:t>halligan</a:t>
            </a:r>
            <a:r>
              <a:rPr lang="es-AR" altLang="es-EC" sz="1600" dirty="0" smtClean="0"/>
              <a:t>, elementos de mano, cuerdas, tabla rígida, entre otros)</a:t>
            </a:r>
          </a:p>
          <a:p>
            <a:pPr lvl="1" algn="just"/>
            <a:r>
              <a:rPr lang="es-AR" altLang="es-EC" sz="1600" dirty="0" smtClean="0"/>
              <a:t>Visor Facial</a:t>
            </a:r>
          </a:p>
          <a:p>
            <a:pPr lvl="1" algn="just"/>
            <a:r>
              <a:rPr lang="es-AR" altLang="es-EC" sz="1600" dirty="0" smtClean="0"/>
              <a:t>Unidad de Traslado (compuertas, </a:t>
            </a:r>
            <a:r>
              <a:rPr lang="es-AR" altLang="es-EC" sz="1600" dirty="0" err="1" smtClean="0"/>
              <a:t>pasamanos,etc</a:t>
            </a:r>
            <a:r>
              <a:rPr lang="es-AR" altLang="es-EC" sz="1600" dirty="0" smtClean="0"/>
              <a:t>)</a:t>
            </a:r>
          </a:p>
          <a:p>
            <a:pPr algn="just"/>
            <a:r>
              <a:rPr lang="es-AR" altLang="es-EC" sz="2000" dirty="0" smtClean="0"/>
              <a:t>Eliminación en Bolsa hermética, conforme a las recomendaciones, de: batas, guantes, mascarilla y lo que se considere ser descartado, con la correcta identificación como Residuo Patológico, sin mezclarse con residuos no contaminados de COVID-19 </a:t>
            </a:r>
          </a:p>
        </p:txBody>
      </p:sp>
      <p:pic>
        <p:nvPicPr>
          <p:cNvPr id="4098" name="Picture 2" descr="Residuos patológicos - Rufinoweb.com.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3572" r="9026" b="28234"/>
          <a:stretch/>
        </p:blipFill>
        <p:spPr bwMode="auto">
          <a:xfrm>
            <a:off x="6588369" y="4469512"/>
            <a:ext cx="1594338" cy="19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2016" y="70045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EC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</a:t>
            </a:r>
            <a:r>
              <a:rPr lang="es-EC" b="1" kern="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C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CADÁVERES</a:t>
            </a:r>
            <a:br>
              <a:rPr lang="es-EC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 DESASTRES  </a:t>
            </a:r>
            <a:br>
              <a:rPr lang="es-EC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COVID-19 </a:t>
            </a:r>
            <a:endParaRPr lang="es-EC" b="1" kern="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BREAKING NEWS! China Losing Battle To Contain Coronavirus, , Deat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08" y="2813534"/>
            <a:ext cx="3879430" cy="29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rabajadores de rescate trasladan a un herido en el lugar del derrumbe de un hotel que se utilizaba para poner en cuarentena a infectados por el coronavirus, en la ciudad portuaria del sudeste de Quanzhou, provincia de Fujian, China 8 de marzo de 2020. cnsphoto via REU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7" y="2813534"/>
            <a:ext cx="4368239" cy="29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xmlns="" id="{B1E890A2-EA30-4439-9CCC-6C7E8E66F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84" y="888458"/>
            <a:ext cx="4700954" cy="477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>
              <a:buNone/>
              <a:defRPr/>
            </a:pPr>
            <a:r>
              <a:rPr lang="es-A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RIESGO = AMENAZA x VULNERABILIDAD </a:t>
            </a:r>
            <a:endParaRPr lang="es-ES" altLang="es-EC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just">
              <a:buClr>
                <a:schemeClr val="tx1"/>
              </a:buClr>
              <a:defRPr/>
            </a:pPr>
            <a:r>
              <a:rPr lang="es-ES" altLang="es-EC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Amenazas:</a:t>
            </a:r>
          </a:p>
          <a:p>
            <a:pPr lvl="1" algn="just">
              <a:defRPr/>
            </a:pPr>
            <a:r>
              <a:rPr lang="es-ES" altLang="es-EC" sz="1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COVID-19</a:t>
            </a:r>
          </a:p>
          <a:p>
            <a:pPr lvl="1" algn="just">
              <a:defRPr/>
            </a:pPr>
            <a:r>
              <a:rPr lang="es-ES" altLang="es-EC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Derrumbe</a:t>
            </a:r>
          </a:p>
          <a:p>
            <a:pPr lvl="1" algn="just">
              <a:defRPr/>
            </a:pPr>
            <a:endParaRPr lang="es-ES" altLang="es-EC" sz="20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defRPr/>
            </a:pPr>
            <a:endParaRPr lang="es-ES" altLang="es-EC" sz="22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defRPr/>
            </a:pPr>
            <a:r>
              <a:rPr lang="es-ES" altLang="es-EC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Vulnerabilidad Comunidad</a:t>
            </a: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endParaRPr lang="es-ES" altLang="es-EC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7" t="10835" r="41633" b="8748"/>
          <a:stretch/>
        </p:blipFill>
        <p:spPr bwMode="auto">
          <a:xfrm>
            <a:off x="4105342" y="1301261"/>
            <a:ext cx="4464228" cy="512389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01968" y="146949"/>
            <a:ext cx="6365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la Riesgos  </a:t>
            </a:r>
            <a:endParaRPr lang="es-AR" sz="3200" dirty="0"/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515815" y="3073357"/>
            <a:ext cx="0" cy="291166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0000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01968" y="146949"/>
            <a:ext cx="63656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Integral de Riesgos y desastres   </a:t>
            </a:r>
            <a:endParaRPr lang="es-AR" sz="3200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89F7B611-A24A-4B6E-B4A6-7004106E8D91}"/>
              </a:ext>
            </a:extLst>
          </p:cNvPr>
          <p:cNvSpPr txBox="1">
            <a:spLocks noChangeArrowheads="1"/>
          </p:cNvSpPr>
          <p:nvPr/>
        </p:nvSpPr>
        <p:spPr>
          <a:xfrm>
            <a:off x="691661" y="1228624"/>
            <a:ext cx="7831016" cy="40934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AR" altLang="es-EC" sz="2000" dirty="0" smtClean="0"/>
          </a:p>
          <a:p>
            <a:pPr algn="just"/>
            <a:r>
              <a:rPr lang="es-AR" altLang="es-EC" sz="2000" b="1" dirty="0" smtClean="0"/>
              <a:t>Análisis de Riesgos</a:t>
            </a:r>
            <a:r>
              <a:rPr lang="es-AR" altLang="es-EC" sz="2000" dirty="0" smtClean="0"/>
              <a:t>: Identificación de Amenazas y Vulnerabilidades</a:t>
            </a:r>
          </a:p>
          <a:p>
            <a:pPr marL="0" indent="0" algn="just">
              <a:buNone/>
            </a:pPr>
            <a:endParaRPr lang="es-AR" altLang="es-EC" sz="2000" dirty="0" smtClean="0"/>
          </a:p>
          <a:p>
            <a:pPr algn="just"/>
            <a:r>
              <a:rPr lang="es-AR" altLang="es-EC" sz="2000" b="1" dirty="0" smtClean="0"/>
              <a:t>Reducción de Riesgos</a:t>
            </a:r>
            <a:r>
              <a:rPr lang="es-AR" altLang="es-EC" sz="2000" dirty="0" smtClean="0"/>
              <a:t>: Acciones de Prevención y Mitigación</a:t>
            </a:r>
          </a:p>
          <a:p>
            <a:pPr marL="0" indent="0" algn="just">
              <a:buNone/>
            </a:pPr>
            <a:endParaRPr lang="es-AR" altLang="es-EC" sz="2000" dirty="0" smtClean="0"/>
          </a:p>
          <a:p>
            <a:pPr algn="just"/>
            <a:r>
              <a:rPr lang="es-AR" altLang="es-EC" sz="2000" b="1" dirty="0" smtClean="0"/>
              <a:t>Manejo del Evento Adverso</a:t>
            </a:r>
            <a:r>
              <a:rPr lang="es-AR" altLang="es-EC" sz="2000" dirty="0" smtClean="0"/>
              <a:t>: </a:t>
            </a:r>
          </a:p>
          <a:p>
            <a:pPr lvl="1" algn="just"/>
            <a:r>
              <a:rPr lang="es-AR" altLang="es-EC" sz="1600" dirty="0" smtClean="0"/>
              <a:t>Preparación</a:t>
            </a:r>
          </a:p>
          <a:p>
            <a:pPr lvl="1" algn="just"/>
            <a:r>
              <a:rPr lang="es-AR" altLang="es-EC" sz="1600" dirty="0" smtClean="0"/>
              <a:t>Alerta</a:t>
            </a:r>
          </a:p>
          <a:p>
            <a:pPr lvl="1" algn="just"/>
            <a:r>
              <a:rPr lang="es-AR" altLang="es-EC" sz="1600" dirty="0" smtClean="0"/>
              <a:t>Alarma</a:t>
            </a:r>
          </a:p>
          <a:p>
            <a:pPr lvl="1" algn="just"/>
            <a:r>
              <a:rPr lang="es-AR" altLang="es-EC" sz="1600" dirty="0" smtClean="0"/>
              <a:t>Respuesta</a:t>
            </a:r>
          </a:p>
          <a:p>
            <a:pPr marL="457200" lvl="1" indent="0" algn="just">
              <a:buNone/>
            </a:pPr>
            <a:endParaRPr lang="es-AR" altLang="es-EC" sz="1600" dirty="0" smtClean="0"/>
          </a:p>
          <a:p>
            <a:pPr algn="just"/>
            <a:r>
              <a:rPr lang="es-AR" altLang="es-EC" sz="2000" b="1" dirty="0" smtClean="0"/>
              <a:t>Recuperación</a:t>
            </a:r>
            <a:r>
              <a:rPr lang="es-AR" altLang="es-EC" sz="2000" dirty="0" smtClean="0"/>
              <a:t>: Acciones de Rehabilitación y Reconstrucción </a:t>
            </a:r>
          </a:p>
        </p:txBody>
      </p:sp>
    </p:spTree>
    <p:extLst>
      <p:ext uri="{BB962C8B-B14F-4D97-AF65-F5344CB8AC3E}">
        <p14:creationId xmlns:p14="http://schemas.microsoft.com/office/powerpoint/2010/main" val="285612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2369" y="2148249"/>
            <a:ext cx="7666893" cy="4711214"/>
          </a:xfrm>
        </p:spPr>
        <p:txBody>
          <a:bodyPr>
            <a:normAutofit/>
          </a:bodyPr>
          <a:lstStyle/>
          <a:p>
            <a:r>
              <a:rPr lang="es-AR" b="1" dirty="0" smtClean="0"/>
              <a:t>Objetivo</a:t>
            </a:r>
            <a:r>
              <a:rPr lang="es-AR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AR" dirty="0" smtClean="0"/>
              <a:t>Optimizar la utilización de recursos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AR" dirty="0" smtClean="0"/>
              <a:t>Mejorar las tareas de Respuesta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AR" dirty="0"/>
          </a:p>
          <a:p>
            <a:pPr marL="457200" lvl="1" indent="0" algn="ctr">
              <a:buNone/>
            </a:pPr>
            <a:r>
              <a:rPr lang="es-AR" b="1" i="1" dirty="0" smtClean="0"/>
              <a:t>RESPUESTA ANTE EMERGENCIAS Y DESASTRES</a:t>
            </a:r>
          </a:p>
          <a:p>
            <a:pPr marL="457200" lvl="1" indent="0" algn="ctr">
              <a:buNone/>
            </a:pPr>
            <a:r>
              <a:rPr lang="es-AR" b="1" i="1" dirty="0" smtClean="0"/>
              <a:t>PROACTIVA </a:t>
            </a:r>
          </a:p>
          <a:p>
            <a:pPr marL="457200" lvl="1" indent="0" algn="ctr">
              <a:buNone/>
            </a:pPr>
            <a:endParaRPr lang="es-AR" b="1" i="1" dirty="0" smtClean="0"/>
          </a:p>
          <a:p>
            <a:pPr marL="457200" lvl="1" indent="0" algn="ctr">
              <a:buNone/>
            </a:pPr>
            <a:r>
              <a:rPr lang="es-AR" b="1" i="1" dirty="0" smtClean="0"/>
              <a:t>IMPULSIVA-REACTIVA</a:t>
            </a:r>
            <a:endParaRPr lang="es-AR" b="1" i="1" dirty="0"/>
          </a:p>
        </p:txBody>
      </p:sp>
      <p:sp>
        <p:nvSpPr>
          <p:cNvPr id="6" name="Rectángulo 8">
            <a:extLst>
              <a:ext uri="{FF2B5EF4-FFF2-40B4-BE49-F238E27FC236}">
                <a16:creationId xmlns:a16="http://schemas.microsoft.com/office/drawing/2014/main" xmlns="" id="{BD194C7E-168B-4BF4-AD55-8C86426E9AC9}"/>
              </a:ext>
            </a:extLst>
          </p:cNvPr>
          <p:cNvSpPr/>
          <p:nvPr/>
        </p:nvSpPr>
        <p:spPr>
          <a:xfrm>
            <a:off x="0" y="297473"/>
            <a:ext cx="9143998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EC" sz="40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ELABORACIÓN DE UN PLAN DE MANEJO DE CADÁVERES EN CASO DE COVID-19 </a:t>
            </a:r>
            <a:endParaRPr lang="es-EC" sz="4000" b="1" kern="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790092" y="5926015"/>
            <a:ext cx="3505200" cy="23446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2883877" y="5884984"/>
            <a:ext cx="3411415" cy="31652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13 Marco"/>
          <p:cNvSpPr/>
          <p:nvPr/>
        </p:nvSpPr>
        <p:spPr>
          <a:xfrm>
            <a:off x="3616569" y="4794738"/>
            <a:ext cx="1852246" cy="433754"/>
          </a:xfrm>
          <a:prstGeom prst="frame">
            <a:avLst>
              <a:gd name="adj1" fmla="val 709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8">
            <a:extLst>
              <a:ext uri="{FF2B5EF4-FFF2-40B4-BE49-F238E27FC236}">
                <a16:creationId xmlns:a16="http://schemas.microsoft.com/office/drawing/2014/main" xmlns="" id="{BD194C7E-168B-4BF4-AD55-8C86426E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55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es-EC" sz="40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EQUIPO MULTIDISCIPLINARIO DE MANEJO DE CADÁVERES</a:t>
            </a:r>
            <a:endParaRPr lang="es-EC" sz="4000" b="1" kern="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F7B611-A24A-4B6E-B4A6-7004106E8D9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994161"/>
            <a:ext cx="7831016" cy="1138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AR" altLang="es-EC" sz="2000" dirty="0" smtClean="0"/>
          </a:p>
          <a:p>
            <a:pPr algn="just"/>
            <a:r>
              <a:rPr lang="es-AR" altLang="es-EC" sz="2000" b="1" dirty="0" smtClean="0"/>
              <a:t>Elaboración de Sistema </a:t>
            </a:r>
            <a:r>
              <a:rPr lang="es-AR" altLang="es-EC" sz="2000" b="1" dirty="0" err="1" smtClean="0"/>
              <a:t>Intermultidisciplinario</a:t>
            </a:r>
            <a:r>
              <a:rPr lang="es-AR" altLang="es-EC" sz="2000" b="1" dirty="0" smtClean="0"/>
              <a:t> </a:t>
            </a:r>
          </a:p>
          <a:p>
            <a:pPr algn="just"/>
            <a:endParaRPr lang="es-AR" altLang="es-EC" sz="2000" b="1" dirty="0" smtClean="0"/>
          </a:p>
        </p:txBody>
      </p:sp>
      <p:pic>
        <p:nvPicPr>
          <p:cNvPr id="9218" name="Picture 2" descr="Military Army Officer Commander Businessman Policeman Doct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57156" r="35444" b="7863"/>
          <a:stretch/>
        </p:blipFill>
        <p:spPr bwMode="auto">
          <a:xfrm>
            <a:off x="981808" y="1887416"/>
            <a:ext cx="1163516" cy="10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litary Army Officer Commander Businessman Policeman Doct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3" t="8438" r="37390" b="56632"/>
          <a:stretch/>
        </p:blipFill>
        <p:spPr bwMode="auto">
          <a:xfrm>
            <a:off x="3688810" y="3935388"/>
            <a:ext cx="1175440" cy="13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ilitary Army Officer Commander Businessman Policeman Doct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55241" r="68507" b="6732"/>
          <a:stretch/>
        </p:blipFill>
        <p:spPr bwMode="auto">
          <a:xfrm>
            <a:off x="2526690" y="2710196"/>
            <a:ext cx="1104701" cy="13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ilitary Army Officer Commander Businessman Policeman Doct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8611" r="69551" b="56530"/>
          <a:stretch/>
        </p:blipFill>
        <p:spPr bwMode="auto">
          <a:xfrm>
            <a:off x="5257800" y="5010124"/>
            <a:ext cx="1038677" cy="12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Military Army Officer Commander Businessman Policeman Doct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1" t="56716" r="21304" b="8689"/>
          <a:stretch/>
        </p:blipFill>
        <p:spPr bwMode="auto">
          <a:xfrm>
            <a:off x="6837485" y="5404103"/>
            <a:ext cx="325315" cy="9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Red Cross Blood Drive Feb. 10th | Raymond First Baptist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17" y="5399331"/>
            <a:ext cx="772258" cy="77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80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2290" name="Picture 2" descr="Escombros del hotel colapsad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6" y="609600"/>
            <a:ext cx="792651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4618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AR" b="1" cap="smal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 Básico para Manejo de Cadáveres (en el lugar del Hecho)</a:t>
            </a:r>
            <a:endParaRPr lang="es-AR" b="1" cap="small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t="16676" r="1833" b="8217"/>
          <a:stretch/>
        </p:blipFill>
        <p:spPr bwMode="auto">
          <a:xfrm>
            <a:off x="890803" y="2203938"/>
            <a:ext cx="7514794" cy="409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42647" y="1666055"/>
            <a:ext cx="6400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de impacto</a:t>
            </a:r>
            <a:endParaRPr lang="es-AR" sz="3200" dirty="0"/>
          </a:p>
        </p:txBody>
      </p:sp>
      <p:sp>
        <p:nvSpPr>
          <p:cNvPr id="7" name="6 Rectángulo"/>
          <p:cNvSpPr/>
          <p:nvPr/>
        </p:nvSpPr>
        <p:spPr bwMode="auto">
          <a:xfrm rot="16200000">
            <a:off x="-1723444" y="38246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cap="small" dirty="0" smtClean="0"/>
              <a:t>ETAPA 1: LOCALIZACIÓN Y RECUPERACIÓN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472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xmlns="" id="{E3E8B366-60E1-4E87-A7C1-DB1D3D36753A}"/>
              </a:ext>
            </a:extLst>
          </p:cNvPr>
          <p:cNvSpPr txBox="1">
            <a:spLocks/>
          </p:cNvSpPr>
          <p:nvPr/>
        </p:nvSpPr>
        <p:spPr>
          <a:xfrm>
            <a:off x="358048" y="4739317"/>
            <a:ext cx="8427904" cy="15295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</a:t>
            </a:r>
            <a:endParaRPr lang="es-EC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 Cadáveres ante Desastres enfocado en Casos de Coronavirus COVID-19</a:t>
            </a:r>
            <a:endParaRPr lang="es-EC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F4A28C8-8AED-4861-B1B4-615FBDC5B789}"/>
              </a:ext>
            </a:extLst>
          </p:cNvPr>
          <p:cNvSpPr/>
          <p:nvPr/>
        </p:nvSpPr>
        <p:spPr>
          <a:xfrm>
            <a:off x="-71741" y="-48009"/>
            <a:ext cx="9210679" cy="13229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8DF22262-DC36-4ABC-AF53-0DCC870DA867}"/>
              </a:ext>
            </a:extLst>
          </p:cNvPr>
          <p:cNvCxnSpPr>
            <a:cxnSpLocks/>
          </p:cNvCxnSpPr>
          <p:nvPr/>
        </p:nvCxnSpPr>
        <p:spPr>
          <a:xfrm flipV="1">
            <a:off x="-60960" y="943925"/>
            <a:ext cx="9204959" cy="38846"/>
          </a:xfrm>
          <a:prstGeom prst="line">
            <a:avLst/>
          </a:prstGeom>
          <a:ln>
            <a:solidFill>
              <a:srgbClr val="FD79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86CA8563-52AD-4BA0-A80B-B53C30A68703}"/>
              </a:ext>
            </a:extLst>
          </p:cNvPr>
          <p:cNvSpPr txBox="1">
            <a:spLocks/>
          </p:cNvSpPr>
          <p:nvPr/>
        </p:nvSpPr>
        <p:spPr>
          <a:xfrm>
            <a:off x="-60960" y="943925"/>
            <a:ext cx="7714727" cy="4310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</a:pPr>
            <a:r>
              <a:rPr lang="es-EC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Lautaro Internacional - 2020</a:t>
            </a:r>
            <a:endParaRPr lang="es-C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9D7DAEE-F8E8-4C8F-BAFC-27AD6E2B3026}"/>
              </a:ext>
            </a:extLst>
          </p:cNvPr>
          <p:cNvSpPr txBox="1">
            <a:spLocks/>
          </p:cNvSpPr>
          <p:nvPr/>
        </p:nvSpPr>
        <p:spPr>
          <a:xfrm>
            <a:off x="111620" y="87777"/>
            <a:ext cx="8920760" cy="690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2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nada MN"/>
                <a:cs typeface="Kannada MN"/>
              </a:rPr>
              <a:t>CURSO </a:t>
            </a:r>
            <a:r>
              <a:rPr lang="es-EC" sz="22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nada MN"/>
                <a:cs typeface="Kannada MN"/>
              </a:rPr>
              <a:t>ONLINE </a:t>
            </a:r>
          </a:p>
          <a:p>
            <a:pPr algn="r"/>
            <a:r>
              <a:rPr lang="es-EC" sz="22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nada MN"/>
                <a:cs typeface="Kannada MN"/>
              </a:rPr>
              <a:t>INSPECTOR DE INCENDIOS </a:t>
            </a:r>
            <a:endParaRPr lang="es-EC" sz="22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nada MN"/>
              <a:cs typeface="Kannada MN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DAA0567-1769-452E-B59E-9E509975C69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92967" y="2085734"/>
            <a:ext cx="4151426" cy="2686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72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5356" r="830" b="1588"/>
          <a:stretch/>
        </p:blipFill>
        <p:spPr bwMode="auto">
          <a:xfrm>
            <a:off x="685800" y="1066801"/>
            <a:ext cx="8250120" cy="520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 rot="16200000">
            <a:off x="-1886725" y="190786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3200" b="1" cap="small" dirty="0" smtClean="0"/>
              <a:t>Etapa 2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234511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293077" y="375140"/>
            <a:ext cx="8417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Dispositivo Básico </a:t>
            </a:r>
          </a:p>
          <a:p>
            <a:pPr algn="ctr"/>
            <a:r>
              <a:rPr lang="es-EC" sz="3200" b="1" kern="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Triage</a:t>
            </a:r>
            <a:r>
              <a:rPr lang="es-EC" sz="32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Cadáveres </a:t>
            </a:r>
          </a:p>
          <a:p>
            <a:pPr algn="ctr"/>
            <a:r>
              <a:rPr lang="es-EC" sz="32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roja o zona de impacto</a:t>
            </a:r>
            <a:endParaRPr lang="es-AR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4275" r="8527" b="2182"/>
          <a:stretch/>
        </p:blipFill>
        <p:spPr bwMode="auto">
          <a:xfrm>
            <a:off x="293077" y="2180492"/>
            <a:ext cx="7999381" cy="443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86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6946" r="7410" b="3030"/>
          <a:stretch/>
        </p:blipFill>
        <p:spPr bwMode="auto">
          <a:xfrm>
            <a:off x="674077" y="443468"/>
            <a:ext cx="7784123" cy="57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884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2976" r="5515" b="3571"/>
          <a:stretch/>
        </p:blipFill>
        <p:spPr bwMode="auto">
          <a:xfrm>
            <a:off x="920262" y="486829"/>
            <a:ext cx="7537938" cy="572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268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571" r="1164" b="9127"/>
          <a:stretch/>
        </p:blipFill>
        <p:spPr bwMode="auto">
          <a:xfrm>
            <a:off x="5263894" y="3443454"/>
            <a:ext cx="3545923" cy="277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4EA39C-0EE2-4434-9121-CB52B5DA2873}"/>
              </a:ext>
            </a:extLst>
          </p:cNvPr>
          <p:cNvSpPr txBox="1">
            <a:spLocks noChangeArrowheads="1"/>
          </p:cNvSpPr>
          <p:nvPr/>
        </p:nvSpPr>
        <p:spPr>
          <a:xfrm>
            <a:off x="117232" y="556712"/>
            <a:ext cx="4771292" cy="5937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alt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Coordinación: Resultado Ejecutivo</a:t>
            </a:r>
          </a:p>
          <a:p>
            <a:r>
              <a:rPr lang="es-EC" alt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PLANEAMIENTO </a:t>
            </a:r>
          </a:p>
          <a:p>
            <a:r>
              <a:rPr lang="es-EC" alt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</a:t>
            </a:r>
          </a:p>
          <a:p>
            <a:r>
              <a:rPr lang="es-EC" alt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</a:t>
            </a:r>
          </a:p>
          <a:p>
            <a:endParaRPr lang="es-EC" altLang="en-US" sz="2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altLang="en-US" sz="2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altLang="en-US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altLang="en-US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alt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 y Aplicación del Rol de Dirección</a:t>
            </a:r>
          </a:p>
          <a:p>
            <a:pPr algn="l"/>
            <a:r>
              <a:rPr lang="es-EC" alt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es-EC" altLang="en-US" sz="2400" b="1" i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Adecuado Planeamiento de Recursos</a:t>
            </a:r>
          </a:p>
          <a:p>
            <a:endParaRPr lang="es-EC" altLang="en-US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altLang="en-US" sz="2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alt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s-EC" altLang="en-US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Flecha derecha"/>
          <p:cNvSpPr/>
          <p:nvPr/>
        </p:nvSpPr>
        <p:spPr>
          <a:xfrm rot="5400000">
            <a:off x="2229226" y="4543818"/>
            <a:ext cx="293077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893" r="1944" b="8631"/>
          <a:stretch/>
        </p:blipFill>
        <p:spPr bwMode="auto">
          <a:xfrm>
            <a:off x="5263894" y="763221"/>
            <a:ext cx="3545923" cy="256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o"/>
          <p:cNvSpPr/>
          <p:nvPr/>
        </p:nvSpPr>
        <p:spPr>
          <a:xfrm>
            <a:off x="1441939" y="1242645"/>
            <a:ext cx="2133600" cy="1101970"/>
          </a:xfrm>
          <a:prstGeom prst="frame">
            <a:avLst>
              <a:gd name="adj1" fmla="val 31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>
            <a:extLst>
              <a:ext uri="{FF2B5EF4-FFF2-40B4-BE49-F238E27FC236}">
                <a16:creationId xmlns:a16="http://schemas.microsoft.com/office/drawing/2014/main" xmlns="" id="{504EA39C-0EE2-4434-9121-CB52B5DA28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85504" y="556713"/>
            <a:ext cx="6411686" cy="457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s-EC" alt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seguridad del personal es una responsabilidad de la línea de mando</a:t>
            </a:r>
          </a:p>
        </p:txBody>
      </p:sp>
      <p:pic>
        <p:nvPicPr>
          <p:cNvPr id="6" name="Picture 1030" descr="Fotoscuriosas_0">
            <a:extLst>
              <a:ext uri="{FF2B5EF4-FFF2-40B4-BE49-F238E27FC236}">
                <a16:creationId xmlns:a16="http://schemas.microsoft.com/office/drawing/2014/main" xmlns="" id="{C20C027C-5050-4C57-BDB5-50A4ED0B7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935767"/>
            <a:ext cx="8382000" cy="368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162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7" r="13658"/>
          <a:stretch/>
        </p:blipFill>
        <p:spPr bwMode="auto">
          <a:xfrm>
            <a:off x="164232" y="1793631"/>
            <a:ext cx="8784976" cy="429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04EA39C-0EE2-4434-9121-CB52B5DA2873}"/>
              </a:ext>
            </a:extLst>
          </p:cNvPr>
          <p:cNvSpPr txBox="1">
            <a:spLocks noChangeArrowheads="1"/>
          </p:cNvSpPr>
          <p:nvPr/>
        </p:nvSpPr>
        <p:spPr>
          <a:xfrm>
            <a:off x="485503" y="556712"/>
            <a:ext cx="7298619" cy="76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altLang="en-US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CONSEGUIR EL ÉXITO?</a:t>
            </a:r>
            <a:endParaRPr lang="es-EC" alt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0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6 Imagen" descr="emoc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049" y="1905000"/>
            <a:ext cx="5446288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D6886481-EDF6-4283-B07E-E448673E6287}"/>
              </a:ext>
            </a:extLst>
          </p:cNvPr>
          <p:cNvSpPr txBox="1">
            <a:spLocks/>
          </p:cNvSpPr>
          <p:nvPr/>
        </p:nvSpPr>
        <p:spPr bwMode="auto">
          <a:xfrm>
            <a:off x="-851094" y="389945"/>
            <a:ext cx="322150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0"/>
              </a:spcBef>
              <a:defRPr/>
            </a:pPr>
            <a:r>
              <a:rPr lang="es-ES" sz="5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Fin…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50D1611-2253-4378-A6B3-071CCA9F2715}"/>
              </a:ext>
            </a:extLst>
          </p:cNvPr>
          <p:cNvSpPr/>
          <p:nvPr/>
        </p:nvSpPr>
        <p:spPr>
          <a:xfrm>
            <a:off x="4452654" y="961445"/>
            <a:ext cx="3931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b="1" dirty="0">
                <a:solidFill>
                  <a:srgbClr val="C00000"/>
                </a:solidFill>
                <a:latin typeface="arial" panose="020B0604020202020204" pitchFamily="34" charset="0"/>
              </a:rPr>
              <a:t>Gracias por su atención…</a:t>
            </a:r>
            <a:endParaRPr lang="es-EC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8">
            <a:extLst>
              <a:ext uri="{FF2B5EF4-FFF2-40B4-BE49-F238E27FC236}">
                <a16:creationId xmlns:a16="http://schemas.microsoft.com/office/drawing/2014/main" xmlns="" id="{AC4535EE-584B-46AA-895E-3BED94A0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35079" y="997526"/>
            <a:ext cx="5673842" cy="50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F3A18BF-EB4B-4DDF-9E91-B51389EED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945" y="163385"/>
            <a:ext cx="8223267" cy="682367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-EC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Síguenos…!!!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xmlns="" id="{07B5F7A5-EAC8-4B4B-B13D-8427D470F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429" y="1186935"/>
            <a:ext cx="7532297" cy="51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D44A146-B52E-4B6E-ACDB-3A4F69AD6D7C}"/>
              </a:ext>
            </a:extLst>
          </p:cNvPr>
          <p:cNvSpPr txBox="1">
            <a:spLocks noChangeArrowheads="1"/>
          </p:cNvSpPr>
          <p:nvPr/>
        </p:nvSpPr>
        <p:spPr>
          <a:xfrm>
            <a:off x="5040909" y="744152"/>
            <a:ext cx="4546436" cy="682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C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www.detlautaro.com</a:t>
            </a:r>
          </a:p>
        </p:txBody>
      </p:sp>
    </p:spTree>
    <p:extLst>
      <p:ext uri="{BB962C8B-B14F-4D97-AF65-F5344CB8AC3E}">
        <p14:creationId xmlns:p14="http://schemas.microsoft.com/office/powerpoint/2010/main" val="965956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238BCE1-8796-42F7-9E58-08F5B70037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" t="140"/>
          <a:stretch/>
        </p:blipFill>
        <p:spPr>
          <a:xfrm>
            <a:off x="0" y="715105"/>
            <a:ext cx="9144000" cy="5697418"/>
          </a:xfrm>
          <a:prstGeom prst="rect">
            <a:avLst/>
          </a:prstGeom>
        </p:spPr>
      </p:pic>
      <p:sp>
        <p:nvSpPr>
          <p:cNvPr id="18" name="1 Título">
            <a:extLst>
              <a:ext uri="{FF2B5EF4-FFF2-40B4-BE49-F238E27FC236}">
                <a16:creationId xmlns:a16="http://schemas.microsoft.com/office/drawing/2014/main" xmlns="" id="{FD0FD60A-5E49-43D1-9F1C-47059493E206}"/>
              </a:ext>
            </a:extLst>
          </p:cNvPr>
          <p:cNvSpPr txBox="1">
            <a:spLocks/>
          </p:cNvSpPr>
          <p:nvPr/>
        </p:nvSpPr>
        <p:spPr bwMode="auto">
          <a:xfrm>
            <a:off x="170788" y="87092"/>
            <a:ext cx="6891338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s-EC" sz="1800" dirty="0" smtClean="0">
                <a:effectLst/>
              </a:rPr>
              <a:t>PRESENTACIÓN PROFESIONAL</a:t>
            </a:r>
            <a:endParaRPr lang="es-EC" sz="1800" dirty="0"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9698" y="1223814"/>
            <a:ext cx="8358554" cy="46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FD0FD60A-5E49-43D1-9F1C-47059493E206}"/>
              </a:ext>
            </a:extLst>
          </p:cNvPr>
          <p:cNvSpPr txBox="1">
            <a:spLocks/>
          </p:cNvSpPr>
          <p:nvPr/>
        </p:nvSpPr>
        <p:spPr bwMode="auto">
          <a:xfrm>
            <a:off x="307975" y="1306678"/>
            <a:ext cx="7043738" cy="9233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EC" sz="1800" cap="small" dirty="0">
                <a:solidFill>
                  <a:schemeClr val="tx1"/>
                </a:solidFill>
              </a:rPr>
              <a:t>Licenciada en Enfermería </a:t>
            </a:r>
            <a:r>
              <a:rPr lang="es-EC" sz="1800" cap="small" dirty="0" smtClean="0">
                <a:solidFill>
                  <a:schemeClr val="tx1"/>
                </a:solidFill>
              </a:rPr>
              <a:t> </a:t>
            </a:r>
            <a:r>
              <a:rPr lang="es-EC" sz="1800" dirty="0" smtClean="0">
                <a:solidFill>
                  <a:schemeClr val="tx1"/>
                </a:solidFill>
              </a:rPr>
              <a:t>ECHEGARAY, PAULA</a:t>
            </a:r>
          </a:p>
          <a:p>
            <a:pPr>
              <a:lnSpc>
                <a:spcPct val="150000"/>
              </a:lnSpc>
            </a:pPr>
            <a:r>
              <a:rPr lang="es-EC" sz="18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</a:t>
            </a:r>
            <a:endParaRPr lang="es-EC" sz="1800" cap="small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2" name="AutoShape 2" descr="Resultado de imagen para bombero policía de mendo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8" name="Picture 4" descr="No hay descripción de la foto dispon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11" y="1594927"/>
            <a:ext cx="1145877" cy="11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FD0FD60A-5E49-43D1-9F1C-47059493E206}"/>
              </a:ext>
            </a:extLst>
          </p:cNvPr>
          <p:cNvSpPr txBox="1">
            <a:spLocks/>
          </p:cNvSpPr>
          <p:nvPr/>
        </p:nvSpPr>
        <p:spPr bwMode="auto">
          <a:xfrm>
            <a:off x="1800186" y="862442"/>
            <a:ext cx="6891338" cy="584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r"/>
            <a:r>
              <a:rPr lang="es-EC" sz="1600" dirty="0" smtClean="0">
                <a:effectLst/>
                <a:latin typeface="+mn-lt"/>
              </a:rPr>
              <a:t>Contacto:     </a:t>
            </a:r>
            <a:r>
              <a:rPr lang="es-EC" sz="1600" i="1" dirty="0" smtClean="0">
                <a:effectLst/>
                <a:latin typeface="+mn-lt"/>
              </a:rPr>
              <a:t>+5492616500829</a:t>
            </a:r>
          </a:p>
          <a:p>
            <a:pPr algn="r"/>
            <a:r>
              <a:rPr lang="es-EC" sz="1600" i="1" dirty="0">
                <a:effectLst/>
                <a:latin typeface="+mn-lt"/>
              </a:rPr>
              <a:t> </a:t>
            </a:r>
            <a:r>
              <a:rPr lang="es-EC" sz="1600" i="1" dirty="0" smtClean="0">
                <a:effectLst/>
                <a:latin typeface="+mn-lt"/>
              </a:rPr>
              <a:t>                      paula.etxegara@hotmail.com</a:t>
            </a:r>
            <a:endParaRPr lang="es-EC" sz="1600" i="1" dirty="0">
              <a:effectLst/>
              <a:latin typeface="+mn-lt"/>
            </a:endParaRPr>
          </a:p>
        </p:txBody>
      </p:sp>
      <p:pic>
        <p:nvPicPr>
          <p:cNvPr id="1030" name="Picture 6" descr="Resultado de imagen para imagen telefo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14629" r="13181" b="10274"/>
          <a:stretch/>
        </p:blipFill>
        <p:spPr bwMode="auto">
          <a:xfrm>
            <a:off x="6915322" y="911031"/>
            <a:ext cx="190489" cy="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http://upload.wikimedia.org/wikipedia/en/1/13/UNCuy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61" y="3878365"/>
            <a:ext cx="852427" cy="109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11" y="5224624"/>
            <a:ext cx="1329055" cy="64833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4" name="1 Título">
            <a:extLst>
              <a:ext uri="{FF2B5EF4-FFF2-40B4-BE49-F238E27FC236}">
                <a16:creationId xmlns:a16="http://schemas.microsoft.com/office/drawing/2014/main" xmlns="" id="{FD0FD60A-5E49-43D1-9F1C-47059493E206}"/>
              </a:ext>
            </a:extLst>
          </p:cNvPr>
          <p:cNvSpPr txBox="1">
            <a:spLocks/>
          </p:cNvSpPr>
          <p:nvPr/>
        </p:nvSpPr>
        <p:spPr bwMode="auto">
          <a:xfrm>
            <a:off x="366591" y="1923681"/>
            <a:ext cx="6891338" cy="19389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EC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bombero policía de </a:t>
            </a:r>
            <a:r>
              <a:rPr lang="es-EC" sz="16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mendoza</a:t>
            </a:r>
            <a:r>
              <a:rPr lang="es-EC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delegación i cuartel </a:t>
            </a:r>
            <a:r>
              <a:rPr lang="es-EC" sz="1600" cap="small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</a:t>
            </a:r>
            <a:r>
              <a:rPr lang="es-EC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entral</a:t>
            </a:r>
          </a:p>
          <a:p>
            <a:pPr>
              <a:lnSpc>
                <a:spcPct val="150000"/>
              </a:lnSpc>
            </a:pPr>
            <a:r>
              <a:rPr lang="es-EC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integrante </a:t>
            </a:r>
            <a:r>
              <a:rPr lang="es-EC" sz="1600" cap="small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programa salud ocupacional </a:t>
            </a:r>
            <a:r>
              <a:rPr lang="es-EC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ministerio de seguridad</a:t>
            </a:r>
            <a:endParaRPr lang="es-EC" sz="1600" cap="small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s-EC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labores en turno operativo de servicio </a:t>
            </a:r>
            <a:r>
              <a:rPr lang="es-EC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 incendio y salvamento</a:t>
            </a:r>
          </a:p>
          <a:p>
            <a:pPr>
              <a:lnSpc>
                <a:spcPct val="150000"/>
              </a:lnSpc>
            </a:pPr>
            <a:r>
              <a:rPr lang="es-EC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grupo </a:t>
            </a:r>
            <a:r>
              <a:rPr lang="es-EC" sz="1600" cap="small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</a:t>
            </a:r>
            <a:r>
              <a:rPr lang="es-EC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special de rescate </a:t>
            </a:r>
          </a:p>
          <a:p>
            <a:pPr>
              <a:lnSpc>
                <a:spcPct val="150000"/>
              </a:lnSpc>
            </a:pPr>
            <a:r>
              <a:rPr lang="es-EC" sz="1600" cap="small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</a:t>
            </a:r>
            <a:r>
              <a:rPr lang="es-EC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rupo de operaciones de buceo </a:t>
            </a:r>
          </a:p>
        </p:txBody>
      </p:sp>
      <p:pic>
        <p:nvPicPr>
          <p:cNvPr id="1034" name="Picture 10" descr="Resultado de imagen para policia de mendoza escud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4" t="26160" r="6028" b="14074"/>
          <a:stretch/>
        </p:blipFill>
        <p:spPr bwMode="auto">
          <a:xfrm>
            <a:off x="7394793" y="2801261"/>
            <a:ext cx="635515" cy="89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8" t="15887" r="18891"/>
          <a:stretch/>
        </p:blipFill>
        <p:spPr bwMode="auto">
          <a:xfrm>
            <a:off x="2881190" y="4266645"/>
            <a:ext cx="2652104" cy="191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3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>
            <a:extLst>
              <a:ext uri="{FF2B5EF4-FFF2-40B4-BE49-F238E27FC236}">
                <a16:creationId xmlns:a16="http://schemas.microsoft.com/office/drawing/2014/main" xmlns="" id="{87CE53C1-5247-4E9E-8957-660F23EA6F3F}"/>
              </a:ext>
            </a:extLst>
          </p:cNvPr>
          <p:cNvSpPr/>
          <p:nvPr/>
        </p:nvSpPr>
        <p:spPr>
          <a:xfrm>
            <a:off x="2261876" y="570498"/>
            <a:ext cx="4772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EC" altLang="es-EC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MATERIAL BIBLIOGRÁFICO </a:t>
            </a:r>
            <a:endParaRPr lang="es-EC" altLang="es-EC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xmlns="" id="{87CE53C1-5247-4E9E-8957-660F23EA6F3F}"/>
              </a:ext>
            </a:extLst>
          </p:cNvPr>
          <p:cNvSpPr/>
          <p:nvPr/>
        </p:nvSpPr>
        <p:spPr>
          <a:xfrm>
            <a:off x="175848" y="1922586"/>
            <a:ext cx="89447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NFPA </a:t>
            </a:r>
            <a:r>
              <a:rPr lang="es-A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1600. Standard </a:t>
            </a:r>
            <a:r>
              <a:rPr lang="es-A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A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Continuity</a:t>
            </a:r>
            <a:r>
              <a:rPr lang="es-A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</a:t>
            </a:r>
            <a:r>
              <a:rPr lang="es-A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Crisis Management. </a:t>
            </a:r>
            <a:r>
              <a:rPr lang="es-A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es-A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Edition</a:t>
            </a:r>
            <a:r>
              <a:rPr lang="es-A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A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es-A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</a:t>
            </a:r>
            <a:r>
              <a:rPr lang="es-A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  <a:r>
              <a:rPr lang="es-A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  <a:r>
              <a:rPr lang="es-A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 Cadáveres en Situaciones de Desastre.</a:t>
            </a:r>
            <a:r>
              <a:rPr lang="es-A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Edición 2004. Organización Panamericana de la Salud.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 para el  Manejo de Cadáveres  de casos de COVID-19.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Edición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2020.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de Salud de la Nación Argentina. </a:t>
            </a:r>
          </a:p>
          <a:p>
            <a:endParaRPr lang="es-A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Seguro de Cadáveres-Guía para Equipos de Salud.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Edición 2011. Ministerio de  la Nación Argentina.</a:t>
            </a:r>
          </a:p>
          <a:p>
            <a:endParaRPr lang="es-A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5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D194C7E-168B-4BF4-AD55-8C86426E9AC9}"/>
              </a:ext>
            </a:extLst>
          </p:cNvPr>
          <p:cNvSpPr/>
          <p:nvPr/>
        </p:nvSpPr>
        <p:spPr>
          <a:xfrm>
            <a:off x="708492" y="500784"/>
            <a:ext cx="7725568" cy="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</a:pPr>
            <a:r>
              <a:rPr lang="es-EC" sz="35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MANEJO DE CADÁVERES ANTE CASOS DE COVID-19</a:t>
            </a:r>
            <a:endParaRPr lang="es-EC" sz="35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9F7B611-A24A-4B6E-B4A6-7004106E8D91}"/>
              </a:ext>
            </a:extLst>
          </p:cNvPr>
          <p:cNvSpPr txBox="1">
            <a:spLocks noChangeArrowheads="1"/>
          </p:cNvSpPr>
          <p:nvPr/>
        </p:nvSpPr>
        <p:spPr>
          <a:xfrm>
            <a:off x="597876" y="2086705"/>
            <a:ext cx="8012723" cy="4228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altLang="es-EC" sz="2400" dirty="0" smtClean="0"/>
              <a:t>No existe guía específica para manejo de óbitos ante posibles casos de COVID-19</a:t>
            </a:r>
          </a:p>
          <a:p>
            <a:pPr marL="0" indent="0" algn="just">
              <a:buNone/>
            </a:pPr>
            <a:endParaRPr lang="es-ES" altLang="es-EC" sz="2400" dirty="0" smtClean="0"/>
          </a:p>
          <a:p>
            <a:pPr algn="just"/>
            <a:r>
              <a:rPr lang="es-ES" altLang="es-EC" sz="2400" b="1" i="1" dirty="0" smtClean="0"/>
              <a:t>Riesgo: Biológico potencialmente Infeccioso</a:t>
            </a:r>
          </a:p>
          <a:p>
            <a:pPr marL="0" indent="0" algn="just">
              <a:buNone/>
            </a:pPr>
            <a:endParaRPr lang="es-ES" altLang="es-EC" sz="2400" dirty="0" smtClean="0"/>
          </a:p>
          <a:p>
            <a:pPr algn="just"/>
            <a:r>
              <a:rPr lang="es-ES" altLang="es-EC" sz="2400" dirty="0" smtClean="0"/>
              <a:t>Necesidad de establecer </a:t>
            </a:r>
            <a:r>
              <a:rPr lang="es-ES" altLang="es-EC" sz="2400" i="1" dirty="0" smtClean="0"/>
              <a:t>Recomendaciones de Prevención </a:t>
            </a:r>
            <a:r>
              <a:rPr lang="es-ES" altLang="es-EC" sz="2400" dirty="0" smtClean="0"/>
              <a:t>ante </a:t>
            </a:r>
            <a:r>
              <a:rPr lang="es-AR" altLang="es-EC" sz="2400" dirty="0"/>
              <a:t>c</a:t>
            </a:r>
            <a:r>
              <a:rPr lang="es-AR" altLang="es-EC" sz="2400" dirty="0" smtClean="0"/>
              <a:t>ategorización </a:t>
            </a:r>
            <a:r>
              <a:rPr lang="es-AR" altLang="es-EC" sz="2400" dirty="0"/>
              <a:t>de infecciones en cadáveres según riesgo de contagio y modo de </a:t>
            </a:r>
            <a:r>
              <a:rPr lang="es-AR" altLang="es-EC" sz="2400" dirty="0" smtClean="0"/>
              <a:t>transmisión.</a:t>
            </a:r>
          </a:p>
          <a:p>
            <a:pPr algn="just"/>
            <a:endParaRPr lang="es-ES" altLang="es-EC" sz="2400" dirty="0" smtClean="0"/>
          </a:p>
          <a:p>
            <a:pPr algn="just"/>
            <a:endParaRPr lang="es-ES" altLang="es-EC" sz="2400" dirty="0"/>
          </a:p>
        </p:txBody>
      </p:sp>
    </p:spTree>
    <p:extLst>
      <p:ext uri="{BB962C8B-B14F-4D97-AF65-F5344CB8AC3E}">
        <p14:creationId xmlns:p14="http://schemas.microsoft.com/office/powerpoint/2010/main" val="2321452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AC7E27E2-BA0C-4699-AF68-DAB4E8021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83345"/>
              </p:ext>
            </p:extLst>
          </p:nvPr>
        </p:nvGraphicFramePr>
        <p:xfrm>
          <a:off x="2609849" y="1630553"/>
          <a:ext cx="3637875" cy="42651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37875">
                  <a:extLst>
                    <a:ext uri="{9D8B030D-6E8A-4147-A177-3AD203B41FA5}">
                      <a16:colId xmlns:a16="http://schemas.microsoft.com/office/drawing/2014/main" xmlns="" val="4027873958"/>
                    </a:ext>
                  </a:extLst>
                </a:gridCol>
              </a:tblGrid>
              <a:tr h="710851"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Mecánicos</a:t>
                      </a:r>
                    </a:p>
                  </a:txBody>
                  <a:tcPr marL="170212" marR="170212" marT="85106" marB="851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7321925"/>
                  </a:ext>
                </a:extLst>
              </a:tr>
              <a:tr h="71085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1" u="none" strike="noStrike" dirty="0">
                          <a:effectLst/>
                        </a:rPr>
                        <a:t>2. Físicos</a:t>
                      </a:r>
                      <a:endParaRPr lang="es-ES" sz="3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212" marR="170212" marT="85106" marB="851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1625577"/>
                  </a:ext>
                </a:extLst>
              </a:tr>
              <a:tr h="71085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1" u="none" strike="noStrike" dirty="0">
                          <a:effectLst/>
                        </a:rPr>
                        <a:t>3. Químicos</a:t>
                      </a:r>
                      <a:endParaRPr lang="es-ES" sz="3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212" marR="170212" marT="85106" marB="851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7555781"/>
                  </a:ext>
                </a:extLst>
              </a:tr>
              <a:tr h="71085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1" u="none" strike="noStrike" dirty="0">
                          <a:effectLst/>
                        </a:rPr>
                        <a:t>4. Biológicos</a:t>
                      </a:r>
                      <a:endParaRPr lang="es-ES" sz="3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212" marR="170212" marT="85106" marB="851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2403023"/>
                  </a:ext>
                </a:extLst>
              </a:tr>
              <a:tr h="71085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1" u="none" strike="noStrike" dirty="0">
                          <a:effectLst/>
                        </a:rPr>
                        <a:t>5. Ergonómicos</a:t>
                      </a:r>
                      <a:endParaRPr lang="es-ES" sz="3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212" marR="170212" marT="85106" marB="851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3631994"/>
                  </a:ext>
                </a:extLst>
              </a:tr>
              <a:tr h="71085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b="1" u="none" strike="noStrike" dirty="0">
                          <a:effectLst/>
                        </a:rPr>
                        <a:t>6. Psicosociales</a:t>
                      </a:r>
                      <a:endParaRPr lang="es-ES" sz="3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212" marR="170212" marT="85106" marB="851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7571880"/>
                  </a:ext>
                </a:extLst>
              </a:tr>
            </a:tbl>
          </a:graphicData>
        </a:graphic>
      </p:graphicFrame>
      <p:sp>
        <p:nvSpPr>
          <p:cNvPr id="2" name="1 Anillo"/>
          <p:cNvSpPr/>
          <p:nvPr/>
        </p:nvSpPr>
        <p:spPr>
          <a:xfrm>
            <a:off x="2895599" y="3763106"/>
            <a:ext cx="3036277" cy="644769"/>
          </a:xfrm>
          <a:prstGeom prst="donut">
            <a:avLst>
              <a:gd name="adj" fmla="val 8636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" name="Rectángulo 8">
            <a:extLst>
              <a:ext uri="{FF2B5EF4-FFF2-40B4-BE49-F238E27FC236}">
                <a16:creationId xmlns:a16="http://schemas.microsoft.com/office/drawing/2014/main" xmlns="" id="{BD194C7E-168B-4BF4-AD55-8C86426E9AC9}"/>
              </a:ext>
            </a:extLst>
          </p:cNvPr>
          <p:cNvSpPr/>
          <p:nvPr/>
        </p:nvSpPr>
        <p:spPr>
          <a:xfrm>
            <a:off x="708492" y="500784"/>
            <a:ext cx="7725568" cy="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EC" sz="35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FACTORES DE RIESGO</a:t>
            </a:r>
            <a:endParaRPr lang="es-EC" sz="35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46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D194C7E-168B-4BF4-AD55-8C86426E9AC9}"/>
              </a:ext>
            </a:extLst>
          </p:cNvPr>
          <p:cNvSpPr/>
          <p:nvPr/>
        </p:nvSpPr>
        <p:spPr>
          <a:xfrm>
            <a:off x="1" y="23446"/>
            <a:ext cx="9143998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EC" sz="32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Recomendaciones para el Tratamiento de Cadáveres </a:t>
            </a:r>
            <a:endParaRPr lang="es-EC" sz="3200" b="1" kern="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9F7B611-A24A-4B6E-B4A6-7004106E8D91}"/>
              </a:ext>
            </a:extLst>
          </p:cNvPr>
          <p:cNvSpPr txBox="1">
            <a:spLocks noChangeArrowheads="1"/>
          </p:cNvSpPr>
          <p:nvPr/>
        </p:nvSpPr>
        <p:spPr>
          <a:xfrm>
            <a:off x="457198" y="2271537"/>
            <a:ext cx="6764215" cy="45981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altLang="es-EC" sz="2400" dirty="0" smtClean="0"/>
              <a:t>Transferir inmediatamente a Depósito o Unidad de Traslado de Cadáveres, después del fallecimiento </a:t>
            </a:r>
          </a:p>
          <a:p>
            <a:pPr algn="just"/>
            <a:r>
              <a:rPr lang="es-ES" altLang="es-EC" sz="2400" dirty="0" smtClean="0"/>
              <a:t>Acceso familiares, sin establecer contacto físico con el cadáver, superficies u objetos</a:t>
            </a:r>
          </a:p>
          <a:p>
            <a:pPr algn="just"/>
            <a:r>
              <a:rPr lang="es-AR" altLang="es-EC" sz="2400" dirty="0" smtClean="0"/>
              <a:t>Precauciones </a:t>
            </a:r>
            <a:r>
              <a:rPr lang="es-AR" altLang="es-EC" sz="2400" dirty="0"/>
              <a:t>de transmisión por contacto y </a:t>
            </a:r>
            <a:r>
              <a:rPr lang="es-AR" altLang="es-EC" sz="2400" dirty="0" smtClean="0"/>
              <a:t>gotas</a:t>
            </a:r>
          </a:p>
          <a:p>
            <a:pPr algn="just"/>
            <a:endParaRPr lang="es-AR" altLang="es-EC" sz="2400" dirty="0" smtClean="0"/>
          </a:p>
          <a:p>
            <a:r>
              <a:rPr lang="es-ES" altLang="es-EC" sz="2400" b="1" i="1" dirty="0" smtClean="0"/>
              <a:t>Uso obligatorio de Equipo de Protección Personal adecuado ante COVID-19</a:t>
            </a:r>
          </a:p>
          <a:p>
            <a:pPr algn="just"/>
            <a:endParaRPr lang="es-ES" altLang="es-EC" sz="2400" dirty="0" smtClean="0"/>
          </a:p>
          <a:p>
            <a:pPr algn="just"/>
            <a:endParaRPr lang="es-ES" altLang="es-EC" sz="2400" dirty="0" smtClean="0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xmlns="" id="{BD194C7E-168B-4BF4-AD55-8C86426E9AC9}"/>
              </a:ext>
            </a:extLst>
          </p:cNvPr>
          <p:cNvSpPr/>
          <p:nvPr/>
        </p:nvSpPr>
        <p:spPr>
          <a:xfrm>
            <a:off x="457198" y="984735"/>
            <a:ext cx="8944707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s-EC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Traslado desde Sala o Espacio de Aislamiento </a:t>
            </a:r>
            <a:endParaRPr lang="es-EC" sz="32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SELECCIÓN Y USO DE EQUIPOS DE PROTECCIÓN RESPIRA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13" y="4970584"/>
            <a:ext cx="1829467" cy="18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097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8">
            <a:extLst>
              <a:ext uri="{FF2B5EF4-FFF2-40B4-BE49-F238E27FC236}">
                <a16:creationId xmlns:a16="http://schemas.microsoft.com/office/drawing/2014/main" xmlns="" id="{BD194C7E-168B-4BF4-AD55-8C86426E9AC9}"/>
              </a:ext>
            </a:extLst>
          </p:cNvPr>
          <p:cNvSpPr/>
          <p:nvPr/>
        </p:nvSpPr>
        <p:spPr>
          <a:xfrm>
            <a:off x="1" y="23446"/>
            <a:ext cx="9143998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EC" sz="32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Equipo de Protección Personal </a:t>
            </a:r>
          </a:p>
          <a:p>
            <a:pPr algn="ctr">
              <a:spcBef>
                <a:spcPct val="0"/>
              </a:spcBef>
            </a:pPr>
            <a:r>
              <a:rPr lang="es-EC" sz="3200" b="1" kern="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adecuado ante covid-19</a:t>
            </a:r>
            <a:endParaRPr lang="es-EC" sz="3200" b="1" kern="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F7B611-A24A-4B6E-B4A6-7004106E8D91}"/>
              </a:ext>
            </a:extLst>
          </p:cNvPr>
          <p:cNvSpPr txBox="1">
            <a:spLocks noChangeArrowheads="1"/>
          </p:cNvSpPr>
          <p:nvPr/>
        </p:nvSpPr>
        <p:spPr>
          <a:xfrm>
            <a:off x="597876" y="1287239"/>
            <a:ext cx="5662247" cy="54230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altLang="es-EC" sz="2000" dirty="0" smtClean="0"/>
              <a:t>1) Uniforme de fajina o indumentaria equivalente</a:t>
            </a:r>
          </a:p>
          <a:p>
            <a:pPr marL="0" indent="0" algn="just">
              <a:buNone/>
            </a:pPr>
            <a:endParaRPr lang="es-AR" altLang="es-EC" sz="2000" dirty="0" smtClean="0"/>
          </a:p>
          <a:p>
            <a:pPr algn="just"/>
            <a:r>
              <a:rPr lang="es-AR" altLang="es-EC" sz="2000" dirty="0" smtClean="0"/>
              <a:t>2) Bata de </a:t>
            </a:r>
            <a:r>
              <a:rPr lang="es-AR" altLang="es-EC" sz="2000" dirty="0"/>
              <a:t>uso único, impermeable, de manga larga y delantal (obligatorio si la bata no es impermeable</a:t>
            </a:r>
            <a:r>
              <a:rPr lang="es-AR" altLang="es-EC" sz="2000" dirty="0" smtClean="0"/>
              <a:t>). </a:t>
            </a:r>
            <a:r>
              <a:rPr lang="es-AR" altLang="es-EC" sz="2000" i="1" dirty="0" smtClean="0"/>
              <a:t>Traje Nivel B- Tela sintética (</a:t>
            </a:r>
            <a:r>
              <a:rPr lang="es-AR" altLang="es-EC" sz="2000" i="1" dirty="0" err="1" smtClean="0"/>
              <a:t>Tivek</a:t>
            </a:r>
            <a:r>
              <a:rPr lang="es-AR" sz="2000" dirty="0" smtClean="0"/>
              <a:t>®). </a:t>
            </a:r>
            <a:r>
              <a:rPr lang="es-AR" sz="2000" b="1" i="1" dirty="0" smtClean="0"/>
              <a:t>NO RECOMENDABLE EQUIPO ESTRUCTURAL DE INCENDIOS</a:t>
            </a:r>
            <a:endParaRPr lang="es-AR" sz="2000" i="1" dirty="0" smtClean="0"/>
          </a:p>
          <a:p>
            <a:pPr marL="0" indent="0" algn="just">
              <a:buNone/>
            </a:pPr>
            <a:endParaRPr lang="es-AR" altLang="es-EC" sz="2000" i="1" dirty="0" smtClean="0"/>
          </a:p>
          <a:p>
            <a:pPr algn="just"/>
            <a:r>
              <a:rPr lang="es-AR" altLang="es-EC" sz="2000" dirty="0" smtClean="0"/>
              <a:t>3) Durante la manipulación del occiso, utilización de SCBA</a:t>
            </a:r>
          </a:p>
          <a:p>
            <a:pPr marL="0" indent="0" algn="just">
              <a:buNone/>
            </a:pPr>
            <a:r>
              <a:rPr lang="es-AR" altLang="es-EC" sz="1600" dirty="0" smtClean="0"/>
              <a:t>           (mascarilla filtro de partículas protección N95/ FFP2/FFP3)</a:t>
            </a:r>
          </a:p>
          <a:p>
            <a:pPr marL="0" indent="0" algn="just">
              <a:buNone/>
            </a:pPr>
            <a:endParaRPr lang="es-AR" altLang="es-EC" sz="1600" dirty="0" smtClean="0"/>
          </a:p>
          <a:p>
            <a:pPr algn="just"/>
            <a:r>
              <a:rPr lang="es-AR" altLang="es-EC" sz="2000" dirty="0" smtClean="0"/>
              <a:t>4) Máscara ocular o máscara facial (recomendable)</a:t>
            </a:r>
          </a:p>
          <a:p>
            <a:pPr algn="just"/>
            <a:r>
              <a:rPr lang="es-AR" altLang="es-EC" sz="2000" dirty="0" smtClean="0"/>
              <a:t>5) Doble guante de Nitrilo o Látex</a:t>
            </a:r>
          </a:p>
          <a:p>
            <a:pPr algn="just"/>
            <a:r>
              <a:rPr lang="es-AR" altLang="es-EC" sz="2000" dirty="0" smtClean="0"/>
              <a:t>6</a:t>
            </a:r>
            <a:r>
              <a:rPr lang="es-AR" altLang="es-EC" sz="2000" dirty="0"/>
              <a:t>) </a:t>
            </a:r>
            <a:r>
              <a:rPr lang="es-AR" altLang="es-EC" sz="2000" dirty="0" smtClean="0"/>
              <a:t>Botas</a:t>
            </a:r>
          </a:p>
        </p:txBody>
      </p:sp>
      <p:pic>
        <p:nvPicPr>
          <p:cNvPr id="3074" name="Picture 2" descr="TRAJE ANTISALPICADURAS - Oposición bombero onl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3" t="16424" r="21507" b="2863"/>
          <a:stretch/>
        </p:blipFill>
        <p:spPr bwMode="auto">
          <a:xfrm>
            <a:off x="6799384" y="2177282"/>
            <a:ext cx="1354730" cy="39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14519</TotalTime>
  <Words>842</Words>
  <Application>Microsoft Office PowerPoint</Application>
  <PresentationFormat>Presentación en pantalla (4:3)</PresentationFormat>
  <Paragraphs>164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Síguenos…!!!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MANEJO DE CADÁVERES  ANTE DESASTRES   CASOS COVID-19 </vt:lpstr>
      <vt:lpstr>Presentación de PowerPoint</vt:lpstr>
      <vt:lpstr>Presentación de PowerPoint</vt:lpstr>
      <vt:lpstr>Presentación de PowerPoint</vt:lpstr>
      <vt:lpstr>EQUIPO MULTIDISCIPLINARIO DE MANEJO DE CADÁVERES</vt:lpstr>
      <vt:lpstr>Presentación de PowerPoint</vt:lpstr>
      <vt:lpstr>Esquema Básico para Manejo de Cadáveres (en el lugar del Hecho)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seguridad del personal es una responsabilidad de la línea de mando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</dc:creator>
  <cp:lastModifiedBy>Paula Echegaray</cp:lastModifiedBy>
  <cp:revision>258</cp:revision>
  <dcterms:created xsi:type="dcterms:W3CDTF">2017-04-21T17:18:01Z</dcterms:created>
  <dcterms:modified xsi:type="dcterms:W3CDTF">2020-03-30T23:38:22Z</dcterms:modified>
</cp:coreProperties>
</file>